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58" r:id="rId4"/>
    <p:sldId id="268" r:id="rId5"/>
    <p:sldId id="263" r:id="rId6"/>
    <p:sldId id="269" r:id="rId7"/>
    <p:sldId id="323" r:id="rId8"/>
    <p:sldId id="271" r:id="rId9"/>
    <p:sldId id="272" r:id="rId10"/>
    <p:sldId id="259" r:id="rId11"/>
    <p:sldId id="273" r:id="rId12"/>
    <p:sldId id="274" r:id="rId13"/>
    <p:sldId id="276" r:id="rId14"/>
    <p:sldId id="277" r:id="rId15"/>
    <p:sldId id="280" r:id="rId16"/>
    <p:sldId id="278" r:id="rId17"/>
    <p:sldId id="279" r:id="rId18"/>
    <p:sldId id="281" r:id="rId19"/>
    <p:sldId id="260" r:id="rId20"/>
    <p:sldId id="265" r:id="rId21"/>
    <p:sldId id="282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4" r:id="rId31"/>
    <p:sldId id="295" r:id="rId32"/>
    <p:sldId id="296" r:id="rId33"/>
    <p:sldId id="297" r:id="rId34"/>
    <p:sldId id="283" r:id="rId35"/>
    <p:sldId id="298" r:id="rId36"/>
    <p:sldId id="299" r:id="rId37"/>
    <p:sldId id="284" r:id="rId38"/>
    <p:sldId id="261" r:id="rId39"/>
    <p:sldId id="266" r:id="rId40"/>
    <p:sldId id="300" r:id="rId41"/>
    <p:sldId id="326" r:id="rId42"/>
    <p:sldId id="303" r:id="rId43"/>
    <p:sldId id="302" r:id="rId44"/>
    <p:sldId id="313" r:id="rId45"/>
    <p:sldId id="310" r:id="rId46"/>
    <p:sldId id="314" r:id="rId47"/>
    <p:sldId id="315" r:id="rId48"/>
    <p:sldId id="306" r:id="rId49"/>
    <p:sldId id="333" r:id="rId50"/>
    <p:sldId id="324" r:id="rId51"/>
    <p:sldId id="316" r:id="rId52"/>
    <p:sldId id="307" r:id="rId53"/>
    <p:sldId id="325" r:id="rId54"/>
    <p:sldId id="317" r:id="rId55"/>
    <p:sldId id="308" r:id="rId56"/>
    <p:sldId id="311" r:id="rId57"/>
    <p:sldId id="312" r:id="rId58"/>
    <p:sldId id="318" r:id="rId59"/>
    <p:sldId id="305" r:id="rId60"/>
    <p:sldId id="334" r:id="rId61"/>
    <p:sldId id="319" r:id="rId62"/>
    <p:sldId id="262" r:id="rId63"/>
    <p:sldId id="267" r:id="rId64"/>
    <p:sldId id="304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鏡業 楊" initials="鏡業" lastIdx="2" clrIdx="0">
    <p:extLst>
      <p:ext uri="{19B8F6BF-5375-455C-9EA6-DF929625EA0E}">
        <p15:presenceInfo xmlns:p15="http://schemas.microsoft.com/office/powerpoint/2012/main" userId="865f02c885baab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87BB51"/>
    <a:srgbClr val="FFFFFF"/>
    <a:srgbClr val="3177BA"/>
    <a:srgbClr val="920000"/>
    <a:srgbClr val="C00000"/>
    <a:srgbClr val="8FAAD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160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75215-13BB-4608-8F5D-F1D34D221794}" type="datetimeFigureOut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FEB06-BBE4-4FF4-B12D-ACD0D59A8F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86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789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288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380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266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728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757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281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488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41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7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905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269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765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340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654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632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93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CN : </a:t>
            </a:r>
            <a:r>
              <a:rPr lang="zh-TW" altLang="en-US" dirty="0"/>
              <a:t>取小數點第一位四捨五入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283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CN : </a:t>
            </a:r>
            <a:r>
              <a:rPr lang="zh-TW" altLang="en-US" dirty="0"/>
              <a:t>取小數點第一位四捨五入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591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CN : </a:t>
            </a:r>
            <a:r>
              <a:rPr lang="zh-TW" altLang="en-US" dirty="0"/>
              <a:t>取小數點第一位四捨五入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212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CN : </a:t>
            </a:r>
            <a:r>
              <a:rPr lang="zh-TW" altLang="en-US" dirty="0"/>
              <a:t>取小數點第一位四捨五入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82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510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645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840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017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539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979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FEB06-BBE4-4FF4-B12D-ACD0D59A8FB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44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BFF-CE5D-4803-8EC0-9537359CBF71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675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8BB92-FEA0-4099-9EA4-526CF4441A9A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7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0930-241A-4F3F-8585-F1CC3C10AEEB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67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EAEDD-260F-4E69-966D-9ABF38C05E66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64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61670-20ED-439A-8289-8F60669CEDB3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4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11B7-C8C0-4523-93B7-6910EAFE6523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08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31CB-9200-4089-9023-FCD24EFF25F0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44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B9F1-6EB0-46A6-99C8-195037F578F0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8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283-0818-4BDF-AAFB-DAAB7B2928DC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01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AAB0A-0EA7-4DB8-B516-A92CD1A7314F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85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4EAD5-73BE-407D-824B-E74E84F522A8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85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13F27-8D90-4B2C-B9E9-6528169CEACD}" type="datetime1">
              <a:rPr lang="zh-TW" altLang="en-US" smtClean="0"/>
              <a:t>2023/6/8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2023/05/17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90804-E574-4772-8628-57AAC6893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91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9.jp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19.jp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19.jp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9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56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9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6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8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4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98.png"/><Relationship Id="rId9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65.jpeg"/><Relationship Id="rId7" Type="http://schemas.openxmlformats.org/officeDocument/2006/relationships/image" Target="../media/image85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15.png"/><Relationship Id="rId1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6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36EDB95D-C45E-49B3-9FA8-A6162CE3EEEF}"/>
              </a:ext>
            </a:extLst>
          </p:cNvPr>
          <p:cNvGrpSpPr/>
          <p:nvPr/>
        </p:nvGrpSpPr>
        <p:grpSpPr>
          <a:xfrm>
            <a:off x="0" y="1206103"/>
            <a:ext cx="9152389" cy="1182848"/>
            <a:chOff x="-8390" y="1359017"/>
            <a:chExt cx="9152389" cy="118284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A1037C-28D7-4C1D-90F1-B42F05B858A6}"/>
                </a:ext>
              </a:extLst>
            </p:cNvPr>
            <p:cNvSpPr/>
            <p:nvPr/>
          </p:nvSpPr>
          <p:spPr>
            <a:xfrm>
              <a:off x="-8390" y="1359017"/>
              <a:ext cx="9152389" cy="11828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52992D8-D008-444E-82C2-CDCA6C130B80}"/>
                </a:ext>
              </a:extLst>
            </p:cNvPr>
            <p:cNvSpPr/>
            <p:nvPr/>
          </p:nvSpPr>
          <p:spPr>
            <a:xfrm>
              <a:off x="827513" y="1534942"/>
              <a:ext cx="801652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DPNLP</a:t>
              </a:r>
              <a:r>
                <a:rPr lang="zh-TW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zh-TW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distance based peripheral nodes label propagation algorithm for community detection in social networks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E13A1D68-8032-4602-AF27-D3568688B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2357" y="4871639"/>
            <a:ext cx="4160032" cy="129534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95000"/>
              </a:lnSpc>
              <a:spcBef>
                <a:spcPct val="0"/>
              </a:spcBef>
            </a:pPr>
            <a:endParaRPr lang="en-US" altLang="zh-TW" sz="1890" dirty="0">
              <a:latin typeface="+mj-lt"/>
              <a:ea typeface="新細明體" pitchFamily="18" charset="-120"/>
            </a:endParaRPr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altLang="zh-TW" sz="1800" b="1" dirty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   </a:t>
            </a:r>
            <a:endParaRPr lang="en-US" altLang="zh-TW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Student   </a:t>
            </a:r>
            <a:r>
              <a: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JING-YE YANG</a:t>
            </a:r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  :  M11102155</a:t>
            </a:r>
          </a:p>
          <a:p>
            <a:pPr algn="l">
              <a:lnSpc>
                <a:spcPct val="95000"/>
              </a:lnSpc>
              <a:spcBef>
                <a:spcPct val="0"/>
              </a:spcBef>
            </a:pPr>
            <a:endParaRPr lang="en-US" altLang="zh-TW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05F991-AD99-4AB9-A1D4-BC624D7E0772}"/>
              </a:ext>
            </a:extLst>
          </p:cNvPr>
          <p:cNvSpPr/>
          <p:nvPr/>
        </p:nvSpPr>
        <p:spPr>
          <a:xfrm>
            <a:off x="810465" y="3403966"/>
            <a:ext cx="50595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b="0" i="0" dirty="0" err="1">
                <a:solidFill>
                  <a:srgbClr val="333333"/>
                </a:solidFill>
                <a:effectLst/>
                <a:latin typeface="-apple-system"/>
              </a:rPr>
              <a:t>Zarezadeh</a:t>
            </a:r>
            <a:r>
              <a:rPr lang="en-US" altLang="zh-TW" sz="1400" b="0" i="0" dirty="0">
                <a:solidFill>
                  <a:srgbClr val="333333"/>
                </a:solidFill>
                <a:effectLst/>
                <a:latin typeface="-apple-system"/>
              </a:rPr>
              <a:t>, M., </a:t>
            </a:r>
            <a:r>
              <a:rPr lang="en-US" altLang="zh-TW" sz="1400" b="0" i="0" dirty="0" err="1">
                <a:solidFill>
                  <a:srgbClr val="333333"/>
                </a:solidFill>
                <a:effectLst/>
                <a:latin typeface="-apple-system"/>
              </a:rPr>
              <a:t>Nourani</a:t>
            </a:r>
            <a:r>
              <a:rPr lang="en-US" altLang="zh-TW" sz="1400" b="0" i="0" dirty="0">
                <a:solidFill>
                  <a:srgbClr val="333333"/>
                </a:solidFill>
                <a:effectLst/>
                <a:latin typeface="-apple-system"/>
              </a:rPr>
              <a:t>, E. &amp; </a:t>
            </a:r>
            <a:r>
              <a:rPr lang="en-US" altLang="zh-TW" sz="1400" b="0" i="0" dirty="0" err="1">
                <a:solidFill>
                  <a:srgbClr val="333333"/>
                </a:solidFill>
                <a:effectLst/>
                <a:latin typeface="-apple-system"/>
              </a:rPr>
              <a:t>Bouyer</a:t>
            </a:r>
            <a:r>
              <a:rPr lang="en-US" altLang="zh-TW" sz="1400" b="0" i="0" dirty="0">
                <a:solidFill>
                  <a:srgbClr val="333333"/>
                </a:solidFill>
                <a:effectLst/>
                <a:latin typeface="-apple-system"/>
              </a:rPr>
              <a:t>, A. DPNLP: distance based peripheral nodes label propagation algorithm for community detection in social networks. </a:t>
            </a:r>
            <a:r>
              <a:rPr lang="en-US" altLang="zh-TW" sz="1400" b="0" i="1" dirty="0">
                <a:solidFill>
                  <a:srgbClr val="333333"/>
                </a:solidFill>
                <a:effectLst/>
                <a:latin typeface="-apple-system"/>
              </a:rPr>
              <a:t>World Wide Web</a:t>
            </a:r>
            <a:r>
              <a:rPr lang="en-US" altLang="zh-TW" sz="140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altLang="zh-TW" sz="1400" b="1" i="0" dirty="0">
                <a:solidFill>
                  <a:srgbClr val="333333"/>
                </a:solidFill>
                <a:effectLst/>
                <a:latin typeface="-apple-system"/>
              </a:rPr>
              <a:t>25</a:t>
            </a:r>
            <a:r>
              <a:rPr lang="en-US" altLang="zh-TW" sz="1400" b="0" i="0" dirty="0">
                <a:solidFill>
                  <a:srgbClr val="333333"/>
                </a:solidFill>
                <a:effectLst/>
                <a:latin typeface="-apple-system"/>
              </a:rPr>
              <a:t>, 73–98 (2022). https://doi.org/10.1007/s11280-021-00966-4.</a:t>
            </a:r>
            <a:endParaRPr lang="en-US" altLang="zh-TW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08DFD-12CE-4E27-923D-2C1D1DE73A71}"/>
              </a:ext>
            </a:extLst>
          </p:cNvPr>
          <p:cNvSpPr/>
          <p:nvPr/>
        </p:nvSpPr>
        <p:spPr>
          <a:xfrm>
            <a:off x="629174" y="3186102"/>
            <a:ext cx="5059510" cy="13181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5BC8FC3-78A9-4C69-81D5-CE28A1A03142}"/>
              </a:ext>
            </a:extLst>
          </p:cNvPr>
          <p:cNvGrpSpPr/>
          <p:nvPr/>
        </p:nvGrpSpPr>
        <p:grpSpPr>
          <a:xfrm>
            <a:off x="721454" y="3010176"/>
            <a:ext cx="1040234" cy="418824"/>
            <a:chOff x="-1484851" y="4524140"/>
            <a:chExt cx="1220171" cy="32717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B193EB1-02D7-46B1-9BDF-C4E18C3FA401}"/>
                </a:ext>
              </a:extLst>
            </p:cNvPr>
            <p:cNvSpPr/>
            <p:nvPr/>
          </p:nvSpPr>
          <p:spPr>
            <a:xfrm>
              <a:off x="-1484851" y="4524140"/>
              <a:ext cx="998290" cy="327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80F2D231-3138-4E44-9252-6FCE601E9DA6}"/>
                </a:ext>
              </a:extLst>
            </p:cNvPr>
            <p:cNvSpPr txBox="1">
              <a:spLocks/>
            </p:cNvSpPr>
            <p:nvPr/>
          </p:nvSpPr>
          <p:spPr>
            <a:xfrm>
              <a:off x="-1426127" y="4579170"/>
              <a:ext cx="1161447" cy="255363"/>
            </a:xfrm>
            <a:prstGeom prst="rect">
              <a:avLst/>
            </a:prstGeom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95000"/>
                </a:lnSpc>
                <a:spcBef>
                  <a:spcPct val="0"/>
                </a:spcBef>
              </a:pPr>
              <a:r>
                <a:rPr lang="en-US" altLang="zh-TW" sz="15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THESIS : 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DB29D55-3F02-4D39-8E5A-F0E93741EE94}"/>
              </a:ext>
            </a:extLst>
          </p:cNvPr>
          <p:cNvSpPr/>
          <p:nvPr/>
        </p:nvSpPr>
        <p:spPr>
          <a:xfrm>
            <a:off x="-8389" y="857839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E1C5ED-9B17-4D42-800D-E6ACC3C5F902}"/>
              </a:ext>
            </a:extLst>
          </p:cNvPr>
          <p:cNvSpPr/>
          <p:nvPr/>
        </p:nvSpPr>
        <p:spPr>
          <a:xfrm>
            <a:off x="-8389" y="857839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投影片編號版面配置區 11">
            <a:extLst>
              <a:ext uri="{FF2B5EF4-FFF2-40B4-BE49-F238E27FC236}">
                <a16:creationId xmlns:a16="http://schemas.microsoft.com/office/drawing/2014/main" id="{26C5B079-C942-41C1-A464-2A5AF110BEB3}"/>
              </a:ext>
            </a:extLst>
          </p:cNvPr>
          <p:cNvSpPr txBox="1">
            <a:spLocks/>
          </p:cNvSpPr>
          <p:nvPr/>
        </p:nvSpPr>
        <p:spPr>
          <a:xfrm>
            <a:off x="-1665894" y="81196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pPr/>
              <a:t>1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頁尾版面配置區 4">
            <a:extLst>
              <a:ext uri="{FF2B5EF4-FFF2-40B4-BE49-F238E27FC236}">
                <a16:creationId xmlns:a16="http://schemas.microsoft.com/office/drawing/2014/main" id="{DF6D5A8F-5C68-499A-8F35-2CCFE2A021DB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4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10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A0DFE765-4B86-4865-9ABD-9EBAE24C01F9}"/>
              </a:ext>
            </a:extLst>
          </p:cNvPr>
          <p:cNvSpPr txBox="1">
            <a:spLocks/>
          </p:cNvSpPr>
          <p:nvPr/>
        </p:nvSpPr>
        <p:spPr>
          <a:xfrm>
            <a:off x="499256" y="3276441"/>
            <a:ext cx="8153876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/>
              <a:t>Definition</a:t>
            </a:r>
            <a:endParaRPr lang="zh-TW" altLang="en-US" sz="4000" b="1" dirty="0"/>
          </a:p>
        </p:txBody>
      </p:sp>
      <p:sp>
        <p:nvSpPr>
          <p:cNvPr id="14" name="頁尾版面配置區 4">
            <a:extLst>
              <a:ext uri="{FF2B5EF4-FFF2-40B4-BE49-F238E27FC236}">
                <a16:creationId xmlns:a16="http://schemas.microsoft.com/office/drawing/2014/main" id="{7BD1884A-9738-4E55-8E92-892618D6704F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Definition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11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D612E582-2BE2-4F64-B5D7-4ADBDAB67973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Core node : 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nodes are more density would become core node.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three condition to recognize core nodes.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01FBA5-F89E-4205-85EA-D9ECFC0FF33E}"/>
                  </a:ext>
                </a:extLst>
              </p:cNvPr>
              <p:cNvSpPr txBox="1"/>
              <p:nvPr/>
            </p:nvSpPr>
            <p:spPr bwMode="auto">
              <a:xfrm>
                <a:off x="1230392" y="3383699"/>
                <a:ext cx="6683216" cy="676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𝒅𝒆𝒈𝒓𝒆𝒆</m:t>
                      </m:r>
                      <m:d>
                        <m:dPr>
                          <m:ctrlPr>
                            <a:rPr kumimoji="1" lang="en-US" altLang="zh-TW" sz="2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1" lang="en-US" altLang="zh-TW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≥ </m:t>
                      </m:r>
                      <m:sSup>
                        <m:sSupPr>
                          <m:ctrlPr>
                            <a:rPr kumimoji="1" lang="en-US" altLang="zh-TW" sz="2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</m:ctrlPr>
                        </m:sSupPr>
                        <m:e>
                          <m:r>
                            <a:rPr kumimoji="1" lang="en-US" altLang="zh-TW" sz="2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TW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  <m:t>𝑬</m:t>
                              </m:r>
                            </m:num>
                            <m:den>
                              <m:r>
                                <a:rPr kumimoji="1" lang="en-US" altLang="zh-TW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  <m:t>𝑵</m:t>
                              </m:r>
                            </m:den>
                          </m:f>
                          <m:r>
                            <a:rPr kumimoji="1" lang="en-US" altLang="zh-TW" sz="2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2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1" lang="zh-TW" altLang="en-US" sz="2000" b="1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01FBA5-F89E-4205-85EA-D9ECFC0FF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0392" y="3383699"/>
                <a:ext cx="6683216" cy="6767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913636C-29D1-47FC-92BF-8129D5A67FCF}"/>
                  </a:ext>
                </a:extLst>
              </p:cNvPr>
              <p:cNvSpPr txBox="1"/>
              <p:nvPr/>
            </p:nvSpPr>
            <p:spPr bwMode="auto">
              <a:xfrm>
                <a:off x="1344692" y="4459596"/>
                <a:ext cx="6683216" cy="410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𝒅𝒆𝒈𝒓𝒆𝒆</m:t>
                      </m:r>
                      <m:d>
                        <m:dPr>
                          <m:ctrlPr>
                            <a:rPr kumimoji="1" lang="en-US" altLang="zh-TW" sz="2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1" lang="en-US" altLang="zh-TW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≥</m:t>
                      </m:r>
                      <m:r>
                        <a:rPr kumimoji="1" lang="en-US" altLang="zh-TW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𝒂𝒗𝒆𝒓𝒂𝒈𝒆</m:t>
                      </m:r>
                      <m:r>
                        <a:rPr kumimoji="1" lang="en-US" altLang="zh-TW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_</m:t>
                      </m:r>
                      <m:r>
                        <a:rPr kumimoji="1" lang="en-US" altLang="zh-TW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𝒅𝒆𝒈𝒓𝒆𝒆</m:t>
                      </m:r>
                      <m:r>
                        <a:rPr kumimoji="1" lang="en-US" altLang="zh-TW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(</m:t>
                      </m:r>
                      <m:r>
                        <a:rPr kumimoji="1" lang="zh-TW" altLang="en-US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𝚪</m:t>
                      </m:r>
                      <m:r>
                        <a:rPr kumimoji="1" lang="en-US" altLang="zh-TW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kumimoji="1" lang="en-US" altLang="zh-TW" sz="2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zh-TW" sz="2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𝒊</m:t>
                          </m:r>
                        </m:sub>
                      </m:sSub>
                      <m:r>
                        <a:rPr kumimoji="1" lang="en-US" altLang="zh-TW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))</m:t>
                      </m:r>
                    </m:oMath>
                  </m:oMathPara>
                </a14:m>
                <a:endParaRPr kumimoji="1" lang="zh-TW" altLang="en-US" sz="2000" b="1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913636C-29D1-47FC-92BF-8129D5A6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4692" y="4459596"/>
                <a:ext cx="6683216" cy="410363"/>
              </a:xfrm>
              <a:prstGeom prst="rect">
                <a:avLst/>
              </a:prstGeom>
              <a:blipFill>
                <a:blip r:embed="rId4"/>
                <a:stretch>
                  <a:fillRect b="-149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EE81310-280A-49C5-8AFB-F9C96B60DA60}"/>
                  </a:ext>
                </a:extLst>
              </p:cNvPr>
              <p:cNvSpPr txBox="1"/>
              <p:nvPr/>
            </p:nvSpPr>
            <p:spPr bwMode="auto">
              <a:xfrm>
                <a:off x="2236802" y="5429821"/>
                <a:ext cx="6683216" cy="696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kumimoji="1" lang="en-US" altLang="zh-TW" sz="26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𝒅𝒆𝒈𝒓𝒆𝒆</m:t>
                        </m:r>
                        <m:d>
                          <m:dPr>
                            <m:ctrlPr>
                              <a:rPr kumimoji="1" lang="en-US" altLang="zh-TW" sz="2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600" b="1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600" b="1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kumimoji="1" lang="en-US" altLang="zh-TW" sz="2600" b="1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6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6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𝒂𝒗𝒆𝒓𝒂𝒈𝒆</m:t>
                        </m:r>
                        <m:r>
                          <a:rPr kumimoji="1" lang="en-US" altLang="zh-TW" sz="26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kumimoji="1" lang="en-US" altLang="zh-TW" sz="26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𝒅𝒆𝒈𝒓𝒆𝒆</m:t>
                        </m:r>
                        <m:r>
                          <a:rPr kumimoji="1" lang="en-US" altLang="zh-TW" sz="26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zh-TW" altLang="en-US" sz="26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  <m:r>
                          <a:rPr kumimoji="1" lang="en-US" altLang="zh-TW" sz="26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2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TW" sz="2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TW" sz="26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a:rPr kumimoji="1" lang="en-US" altLang="zh-TW" sz="2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𝟐</m:t>
                        </m:r>
                      </m:den>
                    </m:f>
                    <m:r>
                      <a:rPr kumimoji="1" lang="en-US" altLang="zh-TW" sz="26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≥</m:t>
                    </m:r>
                    <m:f>
                      <m:fPr>
                        <m:ctrlPr>
                          <a:rPr kumimoji="1" lang="en-US" altLang="zh-TW" sz="2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</m:ctrlPr>
                      </m:fPr>
                      <m:num>
                        <m:r>
                          <a:rPr kumimoji="1" lang="en-US" altLang="zh-TW" sz="2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𝟑</m:t>
                        </m:r>
                      </m:num>
                      <m:den>
                        <m:r>
                          <a:rPr kumimoji="1" lang="en-US" altLang="zh-TW" sz="2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𝟐</m:t>
                        </m:r>
                      </m:den>
                    </m:f>
                    <m:r>
                      <a:rPr kumimoji="1" lang="en-US" altLang="zh-TW" sz="26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𝒌</m:t>
                    </m:r>
                  </m:oMath>
                </a14:m>
                <a:r>
                  <a:rPr kumimoji="1" lang="zh-TW" altLang="en-US" sz="30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rPr>
                  <a:t> </a:t>
                </a:r>
                <a:endParaRPr kumimoji="1" lang="zh-TW" altLang="en-US" sz="3000" b="1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EE81310-280A-49C5-8AFB-F9C96B60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6802" y="5429821"/>
                <a:ext cx="6683216" cy="696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98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Definition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12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D612E582-2BE2-4F64-B5D7-4ADBDAB67973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Core node : </a:t>
            </a:r>
          </a:p>
          <a:p>
            <a:pPr marL="0" lvl="1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</a:t>
            </a:r>
            <a:r>
              <a:rPr lang="zh-TW" altLang="en-US" sz="2160" dirty="0"/>
              <a:t> </a:t>
            </a:r>
            <a:r>
              <a:rPr lang="en-US" altLang="zh-TW" sz="2160" dirty="0"/>
              <a:t>First condition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39802C9-699C-4E27-AB20-CEE9BD96F9CC}"/>
              </a:ext>
            </a:extLst>
          </p:cNvPr>
          <p:cNvGrpSpPr/>
          <p:nvPr/>
        </p:nvGrpSpPr>
        <p:grpSpPr>
          <a:xfrm>
            <a:off x="910583" y="2035189"/>
            <a:ext cx="6683216" cy="676782"/>
            <a:chOff x="790510" y="4214971"/>
            <a:chExt cx="6683216" cy="676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9EE0C9ED-CFA9-4A33-948E-42C981AB2278}"/>
                    </a:ext>
                  </a:extLst>
                </p:cNvPr>
                <p:cNvSpPr txBox="1"/>
                <p:nvPr/>
              </p:nvSpPr>
              <p:spPr bwMode="auto">
                <a:xfrm>
                  <a:off x="790510" y="4214971"/>
                  <a:ext cx="6683216" cy="6767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𝒅𝒆𝒈𝒓𝒆𝒆</m:t>
                        </m:r>
                        <m:d>
                          <m:dPr>
                            <m:ctrlPr>
                              <a:rPr kumimoji="1" lang="en-US" altLang="zh-TW" sz="20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kumimoji="1" lang="en-US" altLang="zh-TW" sz="20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≥ </m:t>
                        </m:r>
                        <m:sSup>
                          <m:sSupPr>
                            <m:ctrlPr>
                              <a:rPr kumimoji="1" lang="en-US" altLang="zh-TW" sz="20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kumimoji="1" lang="en-US" altLang="zh-TW" sz="20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(</m:t>
                            </m:r>
                            <m:f>
                              <m:fPr>
                                <m:ctrlPr>
                                  <a:rPr kumimoji="1" lang="en-US" altLang="zh-TW" sz="20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𝑬</m:t>
                                </m:r>
                              </m:num>
                              <m:den>
                                <m:r>
                                  <a:rPr kumimoji="1" lang="en-US" altLang="zh-TW" sz="20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𝑵</m:t>
                                </m:r>
                              </m:den>
                            </m:f>
                            <m:r>
                              <a:rPr kumimoji="1" lang="en-US" altLang="zh-TW" sz="20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TW" sz="20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9EE0C9ED-CFA9-4A33-948E-42C981AB2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0510" y="4214971"/>
                  <a:ext cx="6683216" cy="6767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07C0F21-7ACB-4594-8A5B-C6BECA078551}"/>
                </a:ext>
              </a:extLst>
            </p:cNvPr>
            <p:cNvSpPr/>
            <p:nvPr/>
          </p:nvSpPr>
          <p:spPr>
            <a:xfrm>
              <a:off x="2909456" y="4214971"/>
              <a:ext cx="2456872" cy="6767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27407786-F161-470A-B5EB-12AEBCBB68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06" y="2801956"/>
            <a:ext cx="3953521" cy="3898881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BC558315-7A72-48F6-864A-CBFA2C92C75F}"/>
              </a:ext>
            </a:extLst>
          </p:cNvPr>
          <p:cNvGrpSpPr/>
          <p:nvPr/>
        </p:nvGrpSpPr>
        <p:grpSpPr>
          <a:xfrm>
            <a:off x="4252191" y="3108446"/>
            <a:ext cx="4209330" cy="1494374"/>
            <a:chOff x="4672718" y="3532834"/>
            <a:chExt cx="4209330" cy="1494374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F96FB50E-5BCB-4EC8-9875-A43648AEB28B}"/>
                </a:ext>
              </a:extLst>
            </p:cNvPr>
            <p:cNvGrpSpPr/>
            <p:nvPr/>
          </p:nvGrpSpPr>
          <p:grpSpPr>
            <a:xfrm>
              <a:off x="4730337" y="3532834"/>
              <a:ext cx="4151711" cy="787599"/>
              <a:chOff x="4730337" y="3532834"/>
              <a:chExt cx="4151711" cy="787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DC8C4825-34C4-42C1-8C9C-6C9FAFC7A3FB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730337" y="3532834"/>
                    <a:ext cx="4151711" cy="3488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101597" tIns="50797" rIns="101597" bIns="50797" numCol="1" rtlCol="0" anchor="b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10160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𝑵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(#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𝒏𝒐𝒅𝒆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)=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𝟐𝟏</m:t>
                          </m:r>
                        </m:oMath>
                      </m:oMathPara>
                    </a14:m>
                    <a:endPara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j-ea"/>
                      <a:cs typeface="+mj-cs"/>
                    </a:endParaRPr>
                  </a:p>
                </p:txBody>
              </p:sp>
            </mc:Choice>
            <mc:Fallback xmlns=""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DC8C4825-34C4-42C1-8C9C-6C9FAFC7A3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730337" y="3532834"/>
                    <a:ext cx="4151711" cy="34880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772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6FD51A0E-C98B-4A4F-AC6D-AA8151C45956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730337" y="3971626"/>
                    <a:ext cx="4151711" cy="3488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101597" tIns="50797" rIns="101597" bIns="50797" numCol="1" rtlCol="0" anchor="b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10160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𝑬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(#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𝒆𝒅𝒈𝒆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)=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𝟑𝟑</m:t>
                          </m:r>
                        </m:oMath>
                      </m:oMathPara>
                    </a14:m>
                    <a:endPara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j-ea"/>
                      <a:cs typeface="+mj-cs"/>
                    </a:endParaRPr>
                  </a:p>
                </p:txBody>
              </p:sp>
            </mc:Choice>
            <mc:Fallback xmlns="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6FD51A0E-C98B-4A4F-AC6D-AA8151C459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730337" y="3971626"/>
                    <a:ext cx="4151711" cy="34880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526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6AE58B14-DD29-488B-8241-7298207E3640}"/>
                    </a:ext>
                  </a:extLst>
                </p:cNvPr>
                <p:cNvSpPr txBox="1"/>
                <p:nvPr/>
              </p:nvSpPr>
              <p:spPr bwMode="auto">
                <a:xfrm>
                  <a:off x="4672718" y="4465201"/>
                  <a:ext cx="4151711" cy="5620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(</m:t>
                            </m:r>
                            <m:f>
                              <m:f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𝑬</m:t>
                                </m:r>
                              </m:num>
                              <m:den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𝑵</m:t>
                                </m:r>
                              </m:den>
                            </m:f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sup>
                        </m:sSup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𝟐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.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𝟒𝟔𝟗𝟑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6AE58B14-DD29-488B-8241-7298207E3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72718" y="4465201"/>
                  <a:ext cx="4151711" cy="5620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7" name="表格 15">
            <a:extLst>
              <a:ext uri="{FF2B5EF4-FFF2-40B4-BE49-F238E27FC236}">
                <a16:creationId xmlns:a16="http://schemas.microsoft.com/office/drawing/2014/main" id="{DBC3E6F6-988D-43A9-8955-E88FF8CD4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95240"/>
              </p:ext>
            </p:extLst>
          </p:nvPr>
        </p:nvGraphicFramePr>
        <p:xfrm>
          <a:off x="5286474" y="3856358"/>
          <a:ext cx="1488564" cy="24181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4282">
                  <a:extLst>
                    <a:ext uri="{9D8B030D-6E8A-4147-A177-3AD203B41FA5}">
                      <a16:colId xmlns:a16="http://schemas.microsoft.com/office/drawing/2014/main" val="2433867178"/>
                    </a:ext>
                  </a:extLst>
                </a:gridCol>
                <a:gridCol w="744282">
                  <a:extLst>
                    <a:ext uri="{9D8B030D-6E8A-4147-A177-3AD203B41FA5}">
                      <a16:colId xmlns:a16="http://schemas.microsoft.com/office/drawing/2014/main" val="1661793496"/>
                    </a:ext>
                  </a:extLst>
                </a:gridCol>
              </a:tblGrid>
              <a:tr h="2633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4.58</a:t>
                      </a:r>
                      <a:endParaRPr lang="zh-TW" altLang="en-US" sz="1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5.26</a:t>
                      </a:r>
                      <a:endParaRPr lang="zh-TW" altLang="en-US" sz="1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3614"/>
                  </a:ext>
                </a:extLst>
              </a:tr>
              <a:tr h="2633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5.12</a:t>
                      </a:r>
                      <a:endParaRPr lang="zh-TW" altLang="en-US" sz="1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6.57</a:t>
                      </a:r>
                      <a:endParaRPr lang="zh-TW" altLang="en-US" sz="1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26549"/>
                  </a:ext>
                </a:extLst>
              </a:tr>
              <a:tr h="2633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10.66</a:t>
                      </a:r>
                      <a:endParaRPr lang="zh-TW" altLang="en-US" sz="1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28.41</a:t>
                      </a:r>
                      <a:endParaRPr lang="zh-TW" altLang="en-US" sz="1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60941"/>
                  </a:ext>
                </a:extLst>
              </a:tr>
              <a:tr h="2633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8.4</a:t>
                      </a:r>
                      <a:endParaRPr lang="zh-TW" altLang="en-US" sz="1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17.64</a:t>
                      </a:r>
                      <a:endParaRPr lang="zh-TW" altLang="en-US" sz="1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042125"/>
                  </a:ext>
                </a:extLst>
              </a:tr>
              <a:tr h="2633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5.52</a:t>
                      </a:r>
                      <a:endParaRPr lang="zh-TW" altLang="en-US" sz="1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7.644</a:t>
                      </a:r>
                      <a:endParaRPr lang="zh-TW" altLang="en-US" sz="1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695637"/>
                  </a:ext>
                </a:extLst>
              </a:tr>
              <a:tr h="2633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7.25</a:t>
                      </a:r>
                      <a:endParaRPr lang="zh-TW" altLang="en-US" sz="1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13.14</a:t>
                      </a:r>
                      <a:endParaRPr lang="zh-TW" altLang="en-US" sz="1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553943"/>
                  </a:ext>
                </a:extLst>
              </a:tr>
              <a:tr h="2633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5.625</a:t>
                      </a:r>
                      <a:endParaRPr lang="zh-TW" altLang="en-US" sz="1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6.39</a:t>
                      </a:r>
                      <a:endParaRPr lang="zh-TW" altLang="en-US" sz="1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92284"/>
                  </a:ext>
                </a:extLst>
              </a:tr>
              <a:tr h="2633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17.34</a:t>
                      </a:r>
                      <a:endParaRPr lang="zh-TW" altLang="en-US" sz="1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72.25</a:t>
                      </a:r>
                      <a:endParaRPr lang="zh-TW" altLang="en-US" sz="1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15685"/>
                  </a:ext>
                </a:extLst>
              </a:tr>
              <a:tr h="284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76.28</a:t>
                      </a:r>
                      <a:endParaRPr lang="zh-TW" altLang="en-US" sz="1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50" dirty="0"/>
                        <a:t>1454.71</a:t>
                      </a:r>
                      <a:endParaRPr lang="zh-TW" altLang="en-US" sz="1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649046"/>
                  </a:ext>
                </a:extLst>
              </a:tr>
            </a:tbl>
          </a:graphicData>
        </a:graphic>
      </p:graphicFrame>
      <p:grpSp>
        <p:nvGrpSpPr>
          <p:cNvPr id="38" name="群組 37">
            <a:extLst>
              <a:ext uri="{FF2B5EF4-FFF2-40B4-BE49-F238E27FC236}">
                <a16:creationId xmlns:a16="http://schemas.microsoft.com/office/drawing/2014/main" id="{6255C9D3-5131-4192-9516-B5EF2A49AB62}"/>
              </a:ext>
            </a:extLst>
          </p:cNvPr>
          <p:cNvGrpSpPr/>
          <p:nvPr/>
        </p:nvGrpSpPr>
        <p:grpSpPr>
          <a:xfrm>
            <a:off x="1173018" y="3048523"/>
            <a:ext cx="10046837" cy="3310064"/>
            <a:chOff x="1173018" y="3048523"/>
            <a:chExt cx="10046837" cy="3310064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4EEA3455-B7D3-40C9-8B15-5F89C6057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8192" y="3048523"/>
              <a:ext cx="3875183" cy="31901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25BFF163-3B53-4E8C-937A-F1AEF309FE7A}"/>
                    </a:ext>
                  </a:extLst>
                </p:cNvPr>
                <p:cNvSpPr txBox="1"/>
                <p:nvPr/>
              </p:nvSpPr>
              <p:spPr bwMode="auto">
                <a:xfrm>
                  <a:off x="6103905" y="3296654"/>
                  <a:ext cx="671133" cy="5620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(</m:t>
                            </m:r>
                            <m:f>
                              <m:f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𝑬</m:t>
                                </m:r>
                              </m:num>
                              <m:den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𝑵</m:t>
                                </m:r>
                              </m:den>
                            </m:f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25BFF163-3B53-4E8C-937A-F1AEF309FE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03905" y="3296654"/>
                  <a:ext cx="671133" cy="5620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8CAB8260-482D-45B6-879E-DFB89283D7F7}"/>
                    </a:ext>
                  </a:extLst>
                </p:cNvPr>
                <p:cNvSpPr txBox="1"/>
                <p:nvPr/>
              </p:nvSpPr>
              <p:spPr bwMode="auto">
                <a:xfrm>
                  <a:off x="5290350" y="3298957"/>
                  <a:ext cx="740406" cy="5620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𝟐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f>
                          <m:f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𝑬</m:t>
                            </m:r>
                          </m:num>
                          <m:den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𝑵</m:t>
                            </m:r>
                          </m:den>
                        </m:f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)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8CAB8260-482D-45B6-879E-DFB89283D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90350" y="3298957"/>
                  <a:ext cx="740406" cy="5620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AB6B25A-827E-4F2C-8AB8-83BD079AC2FC}"/>
                </a:ext>
              </a:extLst>
            </p:cNvPr>
            <p:cNvSpPr/>
            <p:nvPr/>
          </p:nvSpPr>
          <p:spPr>
            <a:xfrm>
              <a:off x="1173018" y="5975927"/>
              <a:ext cx="5726546" cy="3826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E55209E2-DD82-4584-B831-D1B490A4892A}"/>
                </a:ext>
              </a:extLst>
            </p:cNvPr>
            <p:cNvSpPr txBox="1"/>
            <p:nvPr/>
          </p:nvSpPr>
          <p:spPr bwMode="auto">
            <a:xfrm>
              <a:off x="7068144" y="5234733"/>
              <a:ext cx="4151711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Cause big dataset</a:t>
              </a: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F1FF3E0A-1AF8-423B-8D99-273A097EA1B0}"/>
              </a:ext>
            </a:extLst>
          </p:cNvPr>
          <p:cNvGrpSpPr/>
          <p:nvPr/>
        </p:nvGrpSpPr>
        <p:grpSpPr>
          <a:xfrm>
            <a:off x="1625600" y="3163072"/>
            <a:ext cx="7461406" cy="562007"/>
            <a:chOff x="1625600" y="3163072"/>
            <a:chExt cx="7461406" cy="562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BCD8C95C-8B0B-40C9-8985-222359BF4599}"/>
                    </a:ext>
                  </a:extLst>
                </p:cNvPr>
                <p:cNvSpPr txBox="1"/>
                <p:nvPr/>
              </p:nvSpPr>
              <p:spPr bwMode="auto">
                <a:xfrm>
                  <a:off x="4935295" y="3163072"/>
                  <a:ext cx="4151711" cy="5620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𝒅𝒆𝒈𝒓𝒆𝒆</m:t>
                            </m:r>
                            <m:d>
                              <m:d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𝟐</m:t>
                                </m:r>
                              </m:e>
                            </m:d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=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𝟕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≥(</m:t>
                            </m:r>
                            <m:f>
                              <m:f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𝑬</m:t>
                                </m:r>
                              </m:num>
                              <m:den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𝑵</m:t>
                                </m:r>
                              </m:den>
                            </m:f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sup>
                        </m:sSup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𝟐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.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𝟒𝟔𝟗𝟑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BCD8C95C-8B0B-40C9-8985-222359BF45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35295" y="3163072"/>
                  <a:ext cx="4151711" cy="5620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8E9FF97-7FFB-4F95-8F18-F2AD80D0288F}"/>
                </a:ext>
              </a:extLst>
            </p:cNvPr>
            <p:cNvSpPr/>
            <p:nvPr/>
          </p:nvSpPr>
          <p:spPr>
            <a:xfrm>
              <a:off x="1625600" y="3269673"/>
              <a:ext cx="378691" cy="3488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926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Definition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13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D612E582-2BE2-4F64-B5D7-4ADBDAB67973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Core node : </a:t>
            </a:r>
          </a:p>
          <a:p>
            <a:pPr marL="0" lvl="1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</a:t>
            </a:r>
            <a:r>
              <a:rPr lang="zh-TW" altLang="en-US" sz="2160" dirty="0"/>
              <a:t> </a:t>
            </a:r>
            <a:r>
              <a:rPr lang="en-US" altLang="zh-TW" sz="2160" dirty="0"/>
              <a:t>Second condition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289B850-44AC-42C1-8CE8-44AD93BF845F}"/>
              </a:ext>
            </a:extLst>
          </p:cNvPr>
          <p:cNvGrpSpPr/>
          <p:nvPr/>
        </p:nvGrpSpPr>
        <p:grpSpPr>
          <a:xfrm>
            <a:off x="2342220" y="2017295"/>
            <a:ext cx="6683216" cy="676782"/>
            <a:chOff x="1344692" y="4326386"/>
            <a:chExt cx="6683216" cy="676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02C0203B-7741-48C0-B9C0-003A7B4731A3}"/>
                    </a:ext>
                  </a:extLst>
                </p:cNvPr>
                <p:cNvSpPr txBox="1"/>
                <p:nvPr/>
              </p:nvSpPr>
              <p:spPr bwMode="auto">
                <a:xfrm>
                  <a:off x="1344692" y="4459596"/>
                  <a:ext cx="6683216" cy="4103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𝒅𝒆𝒈𝒓𝒆𝒆</m:t>
                        </m:r>
                        <m:d>
                          <m:dPr>
                            <m:ctrlPr>
                              <a:rPr kumimoji="1" lang="en-US" altLang="zh-TW" sz="20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kumimoji="1" lang="en-US" altLang="zh-TW" sz="20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≥</m:t>
                        </m:r>
                        <m:r>
                          <a:rPr kumimoji="1" lang="en-US" altLang="zh-TW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𝒂𝒗𝒆𝒓𝒂𝒈𝒆</m:t>
                        </m:r>
                        <m:r>
                          <a:rPr kumimoji="1" lang="en-US" altLang="zh-TW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_</m:t>
                        </m:r>
                        <m:r>
                          <a:rPr kumimoji="1" lang="en-US" altLang="zh-TW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𝒅𝒆𝒈𝒓𝒆𝒆</m:t>
                        </m:r>
                        <m:r>
                          <a:rPr kumimoji="1" lang="en-US" altLang="zh-TW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(</m:t>
                        </m:r>
                        <m:r>
                          <a:rPr kumimoji="1" lang="zh-TW" altLang="en-US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𝚪</m:t>
                        </m:r>
                        <m:r>
                          <a:rPr kumimoji="1" lang="en-US" altLang="zh-TW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20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TW" sz="20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TW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))</m:t>
                        </m:r>
                      </m:oMath>
                    </m:oMathPara>
                  </a14:m>
                  <a:endParaRPr kumimoji="1" lang="zh-TW" alt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02C0203B-7741-48C0-B9C0-003A7B47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44692" y="4459596"/>
                  <a:ext cx="6683216" cy="410363"/>
                </a:xfrm>
                <a:prstGeom prst="rect">
                  <a:avLst/>
                </a:prstGeom>
                <a:blipFill>
                  <a:blip r:embed="rId3"/>
                  <a:stretch>
                    <a:fillRect b="-14925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B46BDCF-6DE0-4C59-8393-560EDE1D4A38}"/>
                </a:ext>
              </a:extLst>
            </p:cNvPr>
            <p:cNvSpPr/>
            <p:nvPr/>
          </p:nvSpPr>
          <p:spPr>
            <a:xfrm>
              <a:off x="2229428" y="4326386"/>
              <a:ext cx="4836390" cy="6767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7F3C9A8F-774E-45EC-B6AB-299BE15D3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06" y="2801956"/>
            <a:ext cx="3953521" cy="389888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132F29E-2B4F-40E6-88B6-CB7E5BE00982}"/>
              </a:ext>
            </a:extLst>
          </p:cNvPr>
          <p:cNvSpPr/>
          <p:nvPr/>
        </p:nvSpPr>
        <p:spPr>
          <a:xfrm>
            <a:off x="1625600" y="3269673"/>
            <a:ext cx="378691" cy="348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DE44AA06-364B-4CE1-BC6A-0E1195DE8BFE}"/>
              </a:ext>
            </a:extLst>
          </p:cNvPr>
          <p:cNvGrpSpPr/>
          <p:nvPr/>
        </p:nvGrpSpPr>
        <p:grpSpPr>
          <a:xfrm>
            <a:off x="1164199" y="2780762"/>
            <a:ext cx="7673812" cy="1700008"/>
            <a:chOff x="1164199" y="2780762"/>
            <a:chExt cx="7673812" cy="17000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94BE854-5BB2-4770-B000-F512F970C0AF}"/>
                    </a:ext>
                  </a:extLst>
                </p:cNvPr>
                <p:cNvSpPr txBox="1"/>
                <p:nvPr/>
              </p:nvSpPr>
              <p:spPr bwMode="auto">
                <a:xfrm>
                  <a:off x="4686300" y="3254596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𝚪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={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𝟎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𝟒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𝟓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𝟔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𝟏𝟔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𝟏𝟕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}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94BE854-5BB2-4770-B000-F512F970C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86300" y="3254596"/>
                  <a:ext cx="4151711" cy="348807"/>
                </a:xfrm>
                <a:prstGeom prst="rect">
                  <a:avLst/>
                </a:prstGeom>
                <a:blipFill>
                  <a:blip r:embed="rId5"/>
                  <a:stretch>
                    <a:fillRect b="-8772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6673AAC-F25E-4DB4-BCBB-BF664245C19E}"/>
                </a:ext>
              </a:extLst>
            </p:cNvPr>
            <p:cNvGrpSpPr/>
            <p:nvPr/>
          </p:nvGrpSpPr>
          <p:grpSpPr>
            <a:xfrm>
              <a:off x="1164199" y="2780762"/>
              <a:ext cx="3975840" cy="1700008"/>
              <a:chOff x="1164199" y="2780762"/>
              <a:chExt cx="3975840" cy="1700008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4C2E574-5D61-4B85-BB6B-B8B8ED9C19AA}"/>
                  </a:ext>
                </a:extLst>
              </p:cNvPr>
              <p:cNvSpPr/>
              <p:nvPr/>
            </p:nvSpPr>
            <p:spPr>
              <a:xfrm>
                <a:off x="1787359" y="2780762"/>
                <a:ext cx="378691" cy="3488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86C6AC7-DA2C-4F5C-BE96-ABD89C5BD35D}"/>
                  </a:ext>
                </a:extLst>
              </p:cNvPr>
              <p:cNvSpPr/>
              <p:nvPr/>
            </p:nvSpPr>
            <p:spPr>
              <a:xfrm>
                <a:off x="1164199" y="2997200"/>
                <a:ext cx="378691" cy="3488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A46B71E-B5CD-4655-9049-65CBD6B74D56}"/>
                  </a:ext>
                </a:extLst>
              </p:cNvPr>
              <p:cNvSpPr/>
              <p:nvPr/>
            </p:nvSpPr>
            <p:spPr>
              <a:xfrm>
                <a:off x="2384031" y="2822796"/>
                <a:ext cx="378691" cy="3488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69FEA76-5641-4079-A828-E10A8FEA10CE}"/>
                  </a:ext>
                </a:extLst>
              </p:cNvPr>
              <p:cNvSpPr/>
              <p:nvPr/>
            </p:nvSpPr>
            <p:spPr>
              <a:xfrm>
                <a:off x="2857501" y="3385415"/>
                <a:ext cx="378691" cy="3488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8B3955C-2BD6-4674-8264-551D7000D6AE}"/>
                  </a:ext>
                </a:extLst>
              </p:cNvPr>
              <p:cNvSpPr/>
              <p:nvPr/>
            </p:nvSpPr>
            <p:spPr>
              <a:xfrm>
                <a:off x="4761348" y="4131963"/>
                <a:ext cx="378691" cy="3488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28D39A4-679D-4BEB-BB7D-96D2DC0E928C}"/>
                  </a:ext>
                </a:extLst>
              </p:cNvPr>
              <p:cNvSpPr/>
              <p:nvPr/>
            </p:nvSpPr>
            <p:spPr>
              <a:xfrm>
                <a:off x="1787359" y="3954038"/>
                <a:ext cx="378691" cy="3488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16411C1-14D9-4B43-B2F3-6B54023C32AD}"/>
                  </a:ext>
                </a:extLst>
              </p:cNvPr>
              <p:cNvSpPr/>
              <p:nvPr/>
            </p:nvSpPr>
            <p:spPr>
              <a:xfrm>
                <a:off x="2895662" y="4070232"/>
                <a:ext cx="378691" cy="3488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08229CD5-44E8-4559-A104-A6BFD3385C44}"/>
              </a:ext>
            </a:extLst>
          </p:cNvPr>
          <p:cNvGrpSpPr/>
          <p:nvPr/>
        </p:nvGrpSpPr>
        <p:grpSpPr>
          <a:xfrm>
            <a:off x="3954900" y="3254596"/>
            <a:ext cx="4883111" cy="2904427"/>
            <a:chOff x="3954900" y="3254596"/>
            <a:chExt cx="4883111" cy="2904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F10B5424-292A-480B-A469-5EEF8D7DFA6D}"/>
                    </a:ext>
                  </a:extLst>
                </p:cNvPr>
                <p:cNvSpPr txBox="1"/>
                <p:nvPr/>
              </p:nvSpPr>
              <p:spPr bwMode="auto">
                <a:xfrm>
                  <a:off x="4686300" y="3254596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𝚪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={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𝟎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𝟒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𝟓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𝟔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𝟏𝟔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𝟏𝟕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}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F10B5424-292A-480B-A469-5EEF8D7DF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86300" y="3254596"/>
                  <a:ext cx="4151711" cy="348807"/>
                </a:xfrm>
                <a:prstGeom prst="rect">
                  <a:avLst/>
                </a:prstGeom>
                <a:blipFill>
                  <a:blip r:embed="rId6"/>
                  <a:stretch>
                    <a:fillRect b="-8772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2BF98187-6740-41DF-9C56-D21444D2D05C}"/>
                    </a:ext>
                  </a:extLst>
                </p:cNvPr>
                <p:cNvSpPr txBox="1"/>
                <p:nvPr/>
              </p:nvSpPr>
              <p:spPr bwMode="auto">
                <a:xfrm>
                  <a:off x="3954900" y="3744207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𝟎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𝟒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2BF98187-6740-41DF-9C56-D21444D2D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54900" y="3744207"/>
                  <a:ext cx="4151711" cy="348807"/>
                </a:xfrm>
                <a:prstGeom prst="rect">
                  <a:avLst/>
                </a:prstGeom>
                <a:blipFill>
                  <a:blip r:embed="rId7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5E1A53F2-209B-4D6C-9A6C-64839FBD6A3E}"/>
                    </a:ext>
                  </a:extLst>
                </p:cNvPr>
                <p:cNvSpPr txBox="1"/>
                <p:nvPr/>
              </p:nvSpPr>
              <p:spPr bwMode="auto">
                <a:xfrm>
                  <a:off x="4059388" y="5482420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𝟏𝟔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5E1A53F2-209B-4D6C-9A6C-64839FBD6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59388" y="5482420"/>
                  <a:ext cx="4151711" cy="348807"/>
                </a:xfrm>
                <a:prstGeom prst="rect">
                  <a:avLst/>
                </a:prstGeom>
                <a:blipFill>
                  <a:blip r:embed="rId8"/>
                  <a:stretch>
                    <a:fillRect b="-8621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644F6A34-DFB4-4494-A379-C885EDE16C36}"/>
                    </a:ext>
                  </a:extLst>
                </p:cNvPr>
                <p:cNvSpPr txBox="1"/>
                <p:nvPr/>
              </p:nvSpPr>
              <p:spPr bwMode="auto">
                <a:xfrm>
                  <a:off x="3981697" y="4096926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𝟑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644F6A34-DFB4-4494-A379-C885EDE16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81697" y="4096926"/>
                  <a:ext cx="4151711" cy="348807"/>
                </a:xfrm>
                <a:prstGeom prst="rect">
                  <a:avLst/>
                </a:prstGeom>
                <a:blipFill>
                  <a:blip r:embed="rId9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9B90AB3C-6F8A-4FCC-98C6-B821844141A0}"/>
                    </a:ext>
                  </a:extLst>
                </p:cNvPr>
                <p:cNvSpPr txBox="1"/>
                <p:nvPr/>
              </p:nvSpPr>
              <p:spPr bwMode="auto">
                <a:xfrm>
                  <a:off x="3993650" y="4445733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𝟒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𝟒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9B90AB3C-6F8A-4FCC-98C6-B82184414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93650" y="4445733"/>
                  <a:ext cx="4151711" cy="348807"/>
                </a:xfrm>
                <a:prstGeom prst="rect">
                  <a:avLst/>
                </a:prstGeom>
                <a:blipFill>
                  <a:blip r:embed="rId10"/>
                  <a:stretch>
                    <a:fillRect b="-8621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7D8E1E12-7202-426E-821C-B7FDCA2E0C0B}"/>
                    </a:ext>
                  </a:extLst>
                </p:cNvPr>
                <p:cNvSpPr txBox="1"/>
                <p:nvPr/>
              </p:nvSpPr>
              <p:spPr bwMode="auto">
                <a:xfrm>
                  <a:off x="4005603" y="4785854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𝟓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𝟒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7D8E1E12-7202-426E-821C-B7FDCA2E0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05603" y="4785854"/>
                  <a:ext cx="4151711" cy="348807"/>
                </a:xfrm>
                <a:prstGeom prst="rect">
                  <a:avLst/>
                </a:prstGeom>
                <a:blipFill>
                  <a:blip r:embed="rId11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0EAB2F64-5D4D-4424-B26B-11C65A749BD0}"/>
                    </a:ext>
                  </a:extLst>
                </p:cNvPr>
                <p:cNvSpPr txBox="1"/>
                <p:nvPr/>
              </p:nvSpPr>
              <p:spPr bwMode="auto">
                <a:xfrm>
                  <a:off x="4005912" y="5107253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𝟔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𝟑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0EAB2F64-5D4D-4424-B26B-11C65A749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05912" y="5107253"/>
                  <a:ext cx="4151711" cy="348807"/>
                </a:xfrm>
                <a:prstGeom prst="rect">
                  <a:avLst/>
                </a:prstGeom>
                <a:blipFill>
                  <a:blip r:embed="rId12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4719834D-2641-4ACA-A9D0-5C06B1246E19}"/>
                    </a:ext>
                  </a:extLst>
                </p:cNvPr>
                <p:cNvSpPr txBox="1"/>
                <p:nvPr/>
              </p:nvSpPr>
              <p:spPr bwMode="auto">
                <a:xfrm>
                  <a:off x="4059388" y="5810216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𝟏𝟕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4719834D-2641-4ACA-A9D0-5C06B1246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59388" y="5810216"/>
                  <a:ext cx="4151711" cy="348807"/>
                </a:xfrm>
                <a:prstGeom prst="rect">
                  <a:avLst/>
                </a:prstGeom>
                <a:blipFill>
                  <a:blip r:embed="rId13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F61FB898-DD84-4931-A067-3037253EC61E}"/>
              </a:ext>
            </a:extLst>
          </p:cNvPr>
          <p:cNvGrpSpPr/>
          <p:nvPr/>
        </p:nvGrpSpPr>
        <p:grpSpPr>
          <a:xfrm>
            <a:off x="4191028" y="3254596"/>
            <a:ext cx="5169218" cy="2111598"/>
            <a:chOff x="4191028" y="3254596"/>
            <a:chExt cx="5169218" cy="2111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E25BA5A8-0288-4219-98B9-ACBD4856C8C4}"/>
                    </a:ext>
                  </a:extLst>
                </p:cNvPr>
                <p:cNvSpPr txBox="1"/>
                <p:nvPr/>
              </p:nvSpPr>
              <p:spPr bwMode="auto">
                <a:xfrm>
                  <a:off x="4686300" y="3254596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𝚪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={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𝟎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𝟒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𝟓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𝟔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𝟏𝟔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𝟏𝟕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}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E25BA5A8-0288-4219-98B9-ACBD4856C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86300" y="3254596"/>
                  <a:ext cx="4151711" cy="348807"/>
                </a:xfrm>
                <a:prstGeom prst="rect">
                  <a:avLst/>
                </a:prstGeom>
                <a:blipFill>
                  <a:blip r:embed="rId6"/>
                  <a:stretch>
                    <a:fillRect b="-8772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56664E7B-B516-429C-A69B-79858A286964}"/>
                    </a:ext>
                  </a:extLst>
                </p:cNvPr>
                <p:cNvSpPr txBox="1"/>
                <p:nvPr/>
              </p:nvSpPr>
              <p:spPr bwMode="auto">
                <a:xfrm>
                  <a:off x="4191028" y="3908294"/>
                  <a:ext cx="4151712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𝒂𝒗𝒈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_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(</m:t>
                        </m:r>
                        <m:r>
                          <a:rPr kumimoji="1" lang="zh-TW" alt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𝚪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)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56664E7B-B516-429C-A69B-79858A286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91028" y="3908294"/>
                  <a:ext cx="4151712" cy="348807"/>
                </a:xfrm>
                <a:prstGeom prst="rect">
                  <a:avLst/>
                </a:prstGeom>
                <a:blipFill>
                  <a:blip r:embed="rId14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字方塊 72">
                  <a:extLst>
                    <a:ext uri="{FF2B5EF4-FFF2-40B4-BE49-F238E27FC236}">
                      <a16:creationId xmlns:a16="http://schemas.microsoft.com/office/drawing/2014/main" id="{1B079E77-098D-48C5-8CB7-AD3801A68ADA}"/>
                    </a:ext>
                  </a:extLst>
                </p:cNvPr>
                <p:cNvSpPr txBox="1"/>
                <p:nvPr/>
              </p:nvSpPr>
              <p:spPr bwMode="auto">
                <a:xfrm>
                  <a:off x="5208534" y="4306366"/>
                  <a:ext cx="4151712" cy="5639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𝟒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+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𝟑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+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𝟒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+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𝟒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+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𝟑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+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+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𝟕</m:t>
                            </m:r>
                          </m:den>
                        </m:f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73" name="文字方塊 72">
                  <a:extLst>
                    <a:ext uri="{FF2B5EF4-FFF2-40B4-BE49-F238E27FC236}">
                      <a16:creationId xmlns:a16="http://schemas.microsoft.com/office/drawing/2014/main" id="{1B079E77-098D-48C5-8CB7-AD3801A68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08534" y="4306366"/>
                  <a:ext cx="4151712" cy="5639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A2F941DA-7BD5-4077-BAE8-49E47FFF4F0F}"/>
                    </a:ext>
                  </a:extLst>
                </p:cNvPr>
                <p:cNvSpPr txBox="1"/>
                <p:nvPr/>
              </p:nvSpPr>
              <p:spPr bwMode="auto">
                <a:xfrm>
                  <a:off x="4418826" y="5017387"/>
                  <a:ext cx="4151712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𝟐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.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𝟖𝟓𝟕𝟏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A2F941DA-7BD5-4077-BAE8-49E47FFF4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18826" y="5017387"/>
                  <a:ext cx="4151712" cy="34880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B63FBD54-5662-4E4A-A45D-EEB325B909A5}"/>
              </a:ext>
            </a:extLst>
          </p:cNvPr>
          <p:cNvGrpSpPr/>
          <p:nvPr/>
        </p:nvGrpSpPr>
        <p:grpSpPr>
          <a:xfrm>
            <a:off x="1625600" y="3212773"/>
            <a:ext cx="8137235" cy="595029"/>
            <a:chOff x="1625600" y="3212773"/>
            <a:chExt cx="8137235" cy="595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215146B-3F06-4527-AD15-5760E1D165F7}"/>
                    </a:ext>
                  </a:extLst>
                </p:cNvPr>
                <p:cNvSpPr txBox="1"/>
                <p:nvPr/>
              </p:nvSpPr>
              <p:spPr bwMode="auto">
                <a:xfrm>
                  <a:off x="4996872" y="3212773"/>
                  <a:ext cx="4765963" cy="5950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kumimoji="1" lang="en-US" altLang="zh-TW" sz="16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𝒅𝒆𝒈𝒓𝒆𝒆</m:t>
                      </m:r>
                      <m:d>
                        <m:dPr>
                          <m:ctrlPr>
                            <a:rPr kumimoji="1" lang="en-US" altLang="zh-TW" sz="16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kumimoji="1" lang="en-US" altLang="zh-TW" sz="16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6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kumimoji="1" lang="en-US" altLang="zh-TW" sz="16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≥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𝒂𝒗𝒈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_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𝒅𝒆𝒈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kumimoji="1" lang="zh-TW" altLang="en-US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𝚪</m:t>
                      </m:r>
                      <m:d>
                        <m:dPr>
                          <m:ctrlP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𝟐</m:t>
                          </m:r>
                        </m:e>
                      </m:d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</m:t>
                      </m:r>
                    </m:oMath>
                  </a14:m>
                  <a:r>
                    <a:rPr kumimoji="1" lang="en-US" altLang="zh-TW" sz="1600" b="1" kern="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TW" sz="16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6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1" lang="en-US" altLang="zh-TW" sz="16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1600" b="1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𝟖𝟓</m:t>
                      </m:r>
                    </m:oMath>
                  </a14:m>
                  <a:endParaRPr kumimoji="1" lang="en-US" altLang="zh-TW" sz="1600" b="1" kern="0" dirty="0"/>
                </a:p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215146B-3F06-4527-AD15-5760E1D16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96872" y="3212773"/>
                  <a:ext cx="4765963" cy="59502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88346416-E9B3-4308-9223-F35F38CD1398}"/>
                </a:ext>
              </a:extLst>
            </p:cNvPr>
            <p:cNvSpPr/>
            <p:nvPr/>
          </p:nvSpPr>
          <p:spPr>
            <a:xfrm>
              <a:off x="1625600" y="3269673"/>
              <a:ext cx="378691" cy="3488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36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Definition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14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D612E582-2BE2-4F64-B5D7-4ADBDAB67973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Core node : </a:t>
            </a:r>
          </a:p>
          <a:p>
            <a:pPr marL="0" lvl="1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</a:t>
            </a:r>
            <a:r>
              <a:rPr lang="zh-TW" altLang="en-US" sz="2160" dirty="0"/>
              <a:t> </a:t>
            </a:r>
            <a:r>
              <a:rPr lang="en-US" altLang="zh-TW" sz="2160" dirty="0"/>
              <a:t>Third condition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7DBEB2D-C52E-4127-9D29-24EBD03BCA1E}"/>
              </a:ext>
            </a:extLst>
          </p:cNvPr>
          <p:cNvGrpSpPr/>
          <p:nvPr/>
        </p:nvGrpSpPr>
        <p:grpSpPr>
          <a:xfrm>
            <a:off x="3012657" y="2008329"/>
            <a:ext cx="6738634" cy="778626"/>
            <a:chOff x="2181384" y="5388838"/>
            <a:chExt cx="6738634" cy="7786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6E300723-D38A-4D03-869B-5556A63565B5}"/>
                    </a:ext>
                  </a:extLst>
                </p:cNvPr>
                <p:cNvSpPr txBox="1"/>
                <p:nvPr/>
              </p:nvSpPr>
              <p:spPr bwMode="auto">
                <a:xfrm>
                  <a:off x="2236802" y="5429821"/>
                  <a:ext cx="6683216" cy="6966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fPr>
                        <m:num>
                          <m:r>
                            <a:rPr kumimoji="1" lang="en-US" altLang="zh-TW" sz="26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𝒅𝒆𝒈𝒓𝒆𝒆</m:t>
                          </m:r>
                          <m:d>
                            <m:dPr>
                              <m:ctrlPr>
                                <a:rPr kumimoji="1" lang="en-US" altLang="zh-TW" sz="2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600" b="1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600" b="1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kumimoji="1" lang="en-US" altLang="zh-TW" sz="2600" b="1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TW" sz="2600" b="1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6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𝒂𝒗𝒆𝒓𝒂𝒈𝒆</m:t>
                          </m:r>
                          <m:r>
                            <a:rPr kumimoji="1" lang="en-US" altLang="zh-TW" sz="26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TW" sz="26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𝒅𝒆𝒈𝒓𝒆𝒆</m:t>
                          </m:r>
                          <m:r>
                            <a:rPr kumimoji="1" lang="en-US" altLang="zh-TW" sz="26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TW" altLang="en-US" sz="26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r>
                            <a:rPr kumimoji="1" lang="en-US" altLang="zh-TW" sz="26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1" lang="en-US" altLang="zh-TW" sz="2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TW" sz="2600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kumimoji="1" lang="en-US" altLang="zh-TW" sz="2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𝟐</m:t>
                          </m:r>
                        </m:den>
                      </m:f>
                      <m:r>
                        <a:rPr kumimoji="1" lang="en-US" altLang="zh-TW" sz="2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≥</m:t>
                      </m:r>
                      <m:f>
                        <m:fPr>
                          <m:ctrlPr>
                            <a:rPr kumimoji="1" lang="en-US" altLang="zh-TW" sz="2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</m:ctrlPr>
                        </m:fPr>
                        <m:num>
                          <m:r>
                            <a:rPr kumimoji="1" lang="en-US" altLang="zh-TW" sz="2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𝟑</m:t>
                          </m:r>
                        </m:num>
                        <m:den>
                          <m:r>
                            <a:rPr kumimoji="1" lang="en-US" altLang="zh-TW" sz="2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𝟐</m:t>
                          </m:r>
                        </m:den>
                      </m:f>
                      <m:r>
                        <a:rPr kumimoji="1" lang="en-US" altLang="zh-TW" sz="2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𝒌</m:t>
                      </m:r>
                    </m:oMath>
                  </a14:m>
                  <a:r>
                    <a:rPr kumimoji="1" lang="zh-TW" altLang="en-US" sz="30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j-ea"/>
                      <a:cs typeface="+mj-cs"/>
                    </a:rPr>
                    <a:t> </a:t>
                  </a:r>
                  <a:endParaRPr kumimoji="1" lang="zh-TW" altLang="en-US" sz="30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6E300723-D38A-4D03-869B-5556A6356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36802" y="5429821"/>
                  <a:ext cx="6683216" cy="6966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4E7BDCE-72B1-4B6D-AC07-8BD18F62EA15}"/>
                </a:ext>
              </a:extLst>
            </p:cNvPr>
            <p:cNvSpPr/>
            <p:nvPr/>
          </p:nvSpPr>
          <p:spPr>
            <a:xfrm>
              <a:off x="2181384" y="5388838"/>
              <a:ext cx="5235416" cy="7786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344E2E26-7467-4ABB-A22D-C4E49D456F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06" y="2801956"/>
            <a:ext cx="3953521" cy="389888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59DEE1A-D523-4EE0-90EC-6D9D8441621C}"/>
              </a:ext>
            </a:extLst>
          </p:cNvPr>
          <p:cNvSpPr/>
          <p:nvPr/>
        </p:nvSpPr>
        <p:spPr>
          <a:xfrm>
            <a:off x="1625600" y="3271997"/>
            <a:ext cx="378691" cy="346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F251476-5911-4507-AE77-1F88CEDFB2D1}"/>
              </a:ext>
            </a:extLst>
          </p:cNvPr>
          <p:cNvGrpSpPr/>
          <p:nvPr/>
        </p:nvGrpSpPr>
        <p:grpSpPr>
          <a:xfrm>
            <a:off x="3782682" y="3091438"/>
            <a:ext cx="5580800" cy="2641222"/>
            <a:chOff x="3782682" y="3091438"/>
            <a:chExt cx="5580800" cy="2641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18D85819-DBFB-4DBF-A7C6-6F554633B871}"/>
                    </a:ext>
                  </a:extLst>
                </p:cNvPr>
                <p:cNvSpPr txBox="1"/>
                <p:nvPr/>
              </p:nvSpPr>
              <p:spPr bwMode="auto">
                <a:xfrm>
                  <a:off x="4597519" y="3091438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𝒌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𝒏𝒆𝒕𝒘𝒐𝒓</m:t>
                        </m:r>
                        <m:sSup>
                          <m:sSup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𝒌</m:t>
                            </m:r>
                          </m:e>
                          <m:sup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𝒔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𝒂𝒗𝒈𝒓𝒂𝒈𝒆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𝒅𝒆𝒈𝒓𝒆𝒆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18D85819-DBFB-4DBF-A7C6-6F554633B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97519" y="3091438"/>
                  <a:ext cx="4765963" cy="348807"/>
                </a:xfrm>
                <a:prstGeom prst="rect">
                  <a:avLst/>
                </a:prstGeom>
                <a:blipFill>
                  <a:blip r:embed="rId5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4C63FEB8-1886-407E-9232-4901D6DC909C}"/>
                    </a:ext>
                  </a:extLst>
                </p:cNvPr>
                <p:cNvSpPr txBox="1"/>
                <p:nvPr/>
              </p:nvSpPr>
              <p:spPr bwMode="auto">
                <a:xfrm>
                  <a:off x="3782682" y="3545239"/>
                  <a:ext cx="4151712" cy="584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𝑬</m:t>
                            </m:r>
                          </m:num>
                          <m:den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𝑵</m:t>
                            </m:r>
                          </m:den>
                        </m:f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4C63FEB8-1886-407E-9232-4901D6DC9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82682" y="3545239"/>
                  <a:ext cx="4151712" cy="584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B1B5F14D-7A25-406C-AEC7-99D2EF151320}"/>
                    </a:ext>
                  </a:extLst>
                </p:cNvPr>
                <p:cNvSpPr txBox="1"/>
                <p:nvPr/>
              </p:nvSpPr>
              <p:spPr bwMode="auto">
                <a:xfrm>
                  <a:off x="3954900" y="4434556"/>
                  <a:ext cx="4151712" cy="584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(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𝟑𝟑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𝟐𝟏</m:t>
                            </m:r>
                          </m:den>
                        </m:f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B1B5F14D-7A25-406C-AEC7-99D2EF151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54900" y="4434556"/>
                  <a:ext cx="4151712" cy="5848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3F44D2DC-A326-44EC-A580-FC5E2A6253EE}"/>
                    </a:ext>
                  </a:extLst>
                </p:cNvPr>
                <p:cNvSpPr txBox="1"/>
                <p:nvPr/>
              </p:nvSpPr>
              <p:spPr bwMode="auto">
                <a:xfrm>
                  <a:off x="4096361" y="5383853"/>
                  <a:ext cx="4151712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𝟑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.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𝟏𝟒𝟐𝟖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3F44D2DC-A326-44EC-A580-FC5E2A625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96361" y="5383853"/>
                  <a:ext cx="4151712" cy="3488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DF4E184-EC53-4C16-8950-61BE760A193C}"/>
              </a:ext>
            </a:extLst>
          </p:cNvPr>
          <p:cNvGrpSpPr/>
          <p:nvPr/>
        </p:nvGrpSpPr>
        <p:grpSpPr>
          <a:xfrm>
            <a:off x="3927052" y="3379948"/>
            <a:ext cx="6754400" cy="2679350"/>
            <a:chOff x="3927052" y="3379948"/>
            <a:chExt cx="6754400" cy="2679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F544D36C-D07B-463F-943F-894705E8AE05}"/>
                    </a:ext>
                  </a:extLst>
                </p:cNvPr>
                <p:cNvSpPr txBox="1"/>
                <p:nvPr/>
              </p:nvSpPr>
              <p:spPr bwMode="auto">
                <a:xfrm>
                  <a:off x="4686300" y="3379948"/>
                  <a:ext cx="4765963" cy="584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𝒅𝒆𝒈𝒓𝒆𝒆</m:t>
                            </m:r>
                            <m:d>
                              <m:dPr>
                                <m:ctrlPr>
                                  <a:rPr kumimoji="1" lang="en-US" altLang="zh-TW" sz="1600" b="1" i="1" ker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ker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  <m:r>
                              <a:rPr kumimoji="1" lang="en-US" altLang="zh-TW" sz="16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sz="16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𝒂𝒗𝒈</m:t>
                            </m:r>
                            <m:r>
                              <a:rPr kumimoji="1" lang="en-US" altLang="zh-TW" sz="16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zh-TW" sz="16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𝒅𝒆𝒈</m:t>
                            </m:r>
                            <m:r>
                              <a:rPr kumimoji="1" lang="en-US" altLang="zh-TW" sz="16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zh-TW" altLang="en-US" sz="16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  <m:d>
                              <m:dPr>
                                <m:ctrlPr>
                                  <a:rPr kumimoji="1" lang="en-US" altLang="zh-TW" sz="1600" b="1" i="1" ker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ker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  <m:r>
                              <a:rPr kumimoji="1" lang="en-US" altLang="zh-TW" sz="16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kumimoji="1" lang="en-US" altLang="zh-TW" sz="1600" b="1" kern="0" dirty="0"/>
                              <m:t> </m:t>
                            </m:r>
                          </m:num>
                          <m:den>
                            <m: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kumimoji="1" lang="en-US" altLang="zh-TW" sz="16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sz="1600" b="1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  <m:r>
                              <a:rPr kumimoji="1" lang="en-US" altLang="zh-TW" sz="1600" b="1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𝟖𝟓𝟕𝟏</m:t>
                            </m:r>
                          </m:num>
                          <m:den>
                            <m:r>
                              <a:rPr kumimoji="1" lang="en-US" altLang="zh-TW" sz="1600" b="1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F544D36C-D07B-463F-943F-894705E8A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86300" y="3379948"/>
                  <a:ext cx="4765963" cy="584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ED626ADF-F068-4FE2-821A-17C7BCB7A38A}"/>
                    </a:ext>
                  </a:extLst>
                </p:cNvPr>
                <p:cNvSpPr txBox="1"/>
                <p:nvPr/>
              </p:nvSpPr>
              <p:spPr bwMode="auto">
                <a:xfrm>
                  <a:off x="5915489" y="4179222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𝟗𝟐𝟖𝟓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ED626ADF-F068-4FE2-821A-17C7BCB7A3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15489" y="4179222"/>
                  <a:ext cx="4765963" cy="3488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F083EF45-3CB6-4928-B746-F7919791910C}"/>
                    </a:ext>
                  </a:extLst>
                </p:cNvPr>
                <p:cNvSpPr txBox="1"/>
                <p:nvPr/>
              </p:nvSpPr>
              <p:spPr bwMode="auto">
                <a:xfrm>
                  <a:off x="3997037" y="4598758"/>
                  <a:ext cx="4765963" cy="584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𝟑</m:t>
                            </m:r>
                          </m:num>
                          <m:den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den>
                        </m:f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𝒌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sz="1600" b="1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kumimoji="1" lang="en-US" altLang="zh-TW" sz="16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16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kumimoji="1" lang="en-US" altLang="zh-TW" sz="16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TW" sz="16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𝟏𝟒𝟐𝟖</m:t>
                        </m:r>
                        <m:r>
                          <a:rPr kumimoji="1" lang="en-US" altLang="zh-TW" sz="1600" b="1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𝟒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.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𝟕𝟏𝟒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F083EF45-3CB6-4928-B746-F79197919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97037" y="4598758"/>
                  <a:ext cx="4765963" cy="584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500C3B5-6970-4528-80A7-7ED6BD8D022D}"/>
                    </a:ext>
                  </a:extLst>
                </p:cNvPr>
                <p:cNvSpPr txBox="1"/>
                <p:nvPr/>
              </p:nvSpPr>
              <p:spPr bwMode="auto">
                <a:xfrm>
                  <a:off x="3927052" y="5710491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𝒏𝒐𝒅𝒆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𝟐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𝒊𝒔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𝒂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𝒄𝒐𝒓𝒆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𝒏𝒐𝒅𝒆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!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500C3B5-6970-4528-80A7-7ED6BD8D02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27052" y="5710491"/>
                  <a:ext cx="4765963" cy="34880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32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Definition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15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D612E582-2BE2-4F64-B5D7-4ADBDAB67973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Peripheral node : 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</a:t>
            </a:r>
            <a:r>
              <a:rPr lang="zh-TW" altLang="en-US" sz="2160" dirty="0"/>
              <a:t> </a:t>
            </a:r>
            <a:r>
              <a:rPr lang="en-US" altLang="zh-TW" sz="2160" dirty="0"/>
              <a:t>node that it’s label is very different to it’s neighbors label.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how different ?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    - experiment told us less than 70%.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D383556A-C2A1-4BFF-9523-B875B5D5B6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43" y="3547312"/>
            <a:ext cx="3118393" cy="3115277"/>
          </a:xfrm>
          <a:prstGeom prst="rect">
            <a:avLst/>
          </a:prstGeom>
        </p:spPr>
      </p:pic>
      <p:graphicFrame>
        <p:nvGraphicFramePr>
          <p:cNvPr id="28" name="表格 12">
            <a:extLst>
              <a:ext uri="{FF2B5EF4-FFF2-40B4-BE49-F238E27FC236}">
                <a16:creationId xmlns:a16="http://schemas.microsoft.com/office/drawing/2014/main" id="{BEEFE847-F5F9-40E0-8FBF-478DE3FBC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28466"/>
              </p:ext>
            </p:extLst>
          </p:nvPr>
        </p:nvGraphicFramePr>
        <p:xfrm>
          <a:off x="6103309" y="4316403"/>
          <a:ext cx="1794876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719">
                  <a:extLst>
                    <a:ext uri="{9D8B030D-6E8A-4147-A177-3AD203B41FA5}">
                      <a16:colId xmlns:a16="http://schemas.microsoft.com/office/drawing/2014/main" val="3044703854"/>
                    </a:ext>
                  </a:extLst>
                </a:gridCol>
                <a:gridCol w="448719">
                  <a:extLst>
                    <a:ext uri="{9D8B030D-6E8A-4147-A177-3AD203B41FA5}">
                      <a16:colId xmlns:a16="http://schemas.microsoft.com/office/drawing/2014/main" val="2019044654"/>
                    </a:ext>
                  </a:extLst>
                </a:gridCol>
                <a:gridCol w="448719">
                  <a:extLst>
                    <a:ext uri="{9D8B030D-6E8A-4147-A177-3AD203B41FA5}">
                      <a16:colId xmlns:a16="http://schemas.microsoft.com/office/drawing/2014/main" val="1537238483"/>
                    </a:ext>
                  </a:extLst>
                </a:gridCol>
                <a:gridCol w="448719">
                  <a:extLst>
                    <a:ext uri="{9D8B030D-6E8A-4147-A177-3AD203B41FA5}">
                      <a16:colId xmlns:a16="http://schemas.microsoft.com/office/drawing/2014/main" val="1066761658"/>
                    </a:ext>
                  </a:extLst>
                </a:gridCol>
              </a:tblGrid>
              <a:tr h="2940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14297"/>
                  </a:ext>
                </a:extLst>
              </a:tr>
            </a:tbl>
          </a:graphicData>
        </a:graphic>
      </p:graphicFrame>
      <p:grpSp>
        <p:nvGrpSpPr>
          <p:cNvPr id="30" name="群組 29">
            <a:extLst>
              <a:ext uri="{FF2B5EF4-FFF2-40B4-BE49-F238E27FC236}">
                <a16:creationId xmlns:a16="http://schemas.microsoft.com/office/drawing/2014/main" id="{E56B6E04-52DF-47E5-97B3-00D1DD8FA41B}"/>
              </a:ext>
            </a:extLst>
          </p:cNvPr>
          <p:cNvGrpSpPr/>
          <p:nvPr/>
        </p:nvGrpSpPr>
        <p:grpSpPr>
          <a:xfrm>
            <a:off x="5349586" y="3967912"/>
            <a:ext cx="2548599" cy="630863"/>
            <a:chOff x="4682836" y="3310687"/>
            <a:chExt cx="2548599" cy="630863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0CA272B2-856D-4BB4-A77F-BC0B60FC1966}"/>
                </a:ext>
              </a:extLst>
            </p:cNvPr>
            <p:cNvGrpSpPr/>
            <p:nvPr/>
          </p:nvGrpSpPr>
          <p:grpSpPr>
            <a:xfrm>
              <a:off x="4682836" y="3310687"/>
              <a:ext cx="1968156" cy="630863"/>
              <a:chOff x="4682836" y="3310687"/>
              <a:chExt cx="1968156" cy="630863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10FCFA0-A336-458F-B1DE-80B61673239E}"/>
                  </a:ext>
                </a:extLst>
              </p:cNvPr>
              <p:cNvSpPr txBox="1"/>
              <p:nvPr/>
            </p:nvSpPr>
            <p:spPr bwMode="auto">
              <a:xfrm>
                <a:off x="4682836" y="3592743"/>
                <a:ext cx="70960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label</a:t>
                </a: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723E5B8-2816-4753-A826-23B0BEA5A524}"/>
                  </a:ext>
                </a:extLst>
              </p:cNvPr>
              <p:cNvSpPr txBox="1"/>
              <p:nvPr/>
            </p:nvSpPr>
            <p:spPr bwMode="auto">
              <a:xfrm>
                <a:off x="5487460" y="3323845"/>
                <a:ext cx="219620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TW" sz="1600" b="1" kern="0" dirty="0">
                    <a:ea typeface="+mj-ea"/>
                    <a:cs typeface="+mj-cs"/>
                  </a:rPr>
                  <a:t>0</a:t>
                </a:r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5B9BD04-6895-4696-AE9B-6453C9AFC22F}"/>
                  </a:ext>
                </a:extLst>
              </p:cNvPr>
              <p:cNvSpPr txBox="1"/>
              <p:nvPr/>
            </p:nvSpPr>
            <p:spPr bwMode="auto">
              <a:xfrm>
                <a:off x="5947059" y="3310687"/>
                <a:ext cx="219620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2</a:t>
                </a: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EBA2D22-EAB3-4635-BCE2-67E6CE02847B}"/>
                  </a:ext>
                </a:extLst>
              </p:cNvPr>
              <p:cNvSpPr txBox="1"/>
              <p:nvPr/>
            </p:nvSpPr>
            <p:spPr bwMode="auto">
              <a:xfrm>
                <a:off x="6431372" y="3317108"/>
                <a:ext cx="219620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7</a:t>
                </a:r>
              </a:p>
            </p:txBody>
          </p:sp>
        </p:grp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096D84E-835D-447A-8CB9-8F94B567531B}"/>
                </a:ext>
              </a:extLst>
            </p:cNvPr>
            <p:cNvSpPr txBox="1"/>
            <p:nvPr/>
          </p:nvSpPr>
          <p:spPr bwMode="auto">
            <a:xfrm>
              <a:off x="6809055" y="3332331"/>
              <a:ext cx="422380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11</a:t>
              </a: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4F79B28-F05B-4200-87F1-13135A7E15F5}"/>
              </a:ext>
            </a:extLst>
          </p:cNvPr>
          <p:cNvSpPr txBox="1"/>
          <p:nvPr/>
        </p:nvSpPr>
        <p:spPr bwMode="auto">
          <a:xfrm>
            <a:off x="5358912" y="4925622"/>
            <a:ext cx="3118392" cy="59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 of node 5 is 10 is quite different to it’s neighbor label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ED0C024-21B3-4543-BB42-B682FCB6A6C4}"/>
              </a:ext>
            </a:extLst>
          </p:cNvPr>
          <p:cNvSpPr/>
          <p:nvPr/>
        </p:nvSpPr>
        <p:spPr>
          <a:xfrm>
            <a:off x="2687783" y="4645600"/>
            <a:ext cx="341746" cy="299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B700954-E8E9-4EF3-9106-A2266D91624D}"/>
              </a:ext>
            </a:extLst>
          </p:cNvPr>
          <p:cNvSpPr txBox="1"/>
          <p:nvPr/>
        </p:nvSpPr>
        <p:spPr bwMode="auto">
          <a:xfrm>
            <a:off x="4595014" y="3571655"/>
            <a:ext cx="3118392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Assume after few steps in DPNLP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855DFF8-4933-4BB1-8194-06115986F1BA}"/>
              </a:ext>
            </a:extLst>
          </p:cNvPr>
          <p:cNvSpPr txBox="1"/>
          <p:nvPr/>
        </p:nvSpPr>
        <p:spPr bwMode="auto">
          <a:xfrm>
            <a:off x="4956600" y="5825070"/>
            <a:ext cx="3118392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kern="0" noProof="0" dirty="0">
                <a:solidFill>
                  <a:srgbClr val="FF0000"/>
                </a:solidFill>
                <a:ea typeface="+mj-ea"/>
                <a:cs typeface="+mj-cs"/>
              </a:rPr>
              <a:t>Nodes will continue do LPA !!!</a:t>
            </a:r>
            <a:endParaRPr kumimoji="1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353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  <p:bldP spid="40" grpId="0"/>
      <p:bldP spid="40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Definition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16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D612E582-2BE2-4F64-B5D7-4ADBDAB67973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Benefit score :</a:t>
            </a:r>
          </a:p>
          <a:p>
            <a:pPr marL="0" lvl="1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</a:t>
            </a:r>
          </a:p>
        </p:txBody>
      </p:sp>
      <p:sp>
        <p:nvSpPr>
          <p:cNvPr id="57" name="流程圖: 接點 56">
            <a:extLst>
              <a:ext uri="{FF2B5EF4-FFF2-40B4-BE49-F238E27FC236}">
                <a16:creationId xmlns:a16="http://schemas.microsoft.com/office/drawing/2014/main" id="{A7FBE6A7-B11E-492A-AE74-0F3F68CC1832}"/>
              </a:ext>
            </a:extLst>
          </p:cNvPr>
          <p:cNvSpPr/>
          <p:nvPr/>
        </p:nvSpPr>
        <p:spPr>
          <a:xfrm>
            <a:off x="4111835" y="3863344"/>
            <a:ext cx="620041" cy="589139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60" b="1" dirty="0">
                <a:solidFill>
                  <a:schemeClr val="tx1"/>
                </a:solidFill>
              </a:rPr>
              <a:t>a</a:t>
            </a:r>
            <a:endParaRPr lang="zh-TW" altLang="en-US" sz="2160" b="1" dirty="0">
              <a:solidFill>
                <a:schemeClr val="tx1"/>
              </a:solidFill>
            </a:endParaRPr>
          </a:p>
        </p:txBody>
      </p:sp>
      <p:sp>
        <p:nvSpPr>
          <p:cNvPr id="58" name="流程圖: 接點 57">
            <a:extLst>
              <a:ext uri="{FF2B5EF4-FFF2-40B4-BE49-F238E27FC236}">
                <a16:creationId xmlns:a16="http://schemas.microsoft.com/office/drawing/2014/main" id="{82164D58-2E2F-434D-96C0-453201CF46BA}"/>
              </a:ext>
            </a:extLst>
          </p:cNvPr>
          <p:cNvSpPr/>
          <p:nvPr/>
        </p:nvSpPr>
        <p:spPr>
          <a:xfrm>
            <a:off x="5627864" y="3863344"/>
            <a:ext cx="620041" cy="589139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60" b="1" dirty="0">
                <a:solidFill>
                  <a:schemeClr val="tx1"/>
                </a:solidFill>
              </a:rPr>
              <a:t>z</a:t>
            </a:r>
            <a:endParaRPr lang="zh-TW" altLang="en-US" sz="2160" b="1" dirty="0">
              <a:solidFill>
                <a:schemeClr val="tx1"/>
              </a:solidFill>
            </a:endParaRPr>
          </a:p>
        </p:txBody>
      </p:sp>
      <p:sp>
        <p:nvSpPr>
          <p:cNvPr id="59" name="流程圖: 接點 58">
            <a:extLst>
              <a:ext uri="{FF2B5EF4-FFF2-40B4-BE49-F238E27FC236}">
                <a16:creationId xmlns:a16="http://schemas.microsoft.com/office/drawing/2014/main" id="{6E0A08E2-76D1-490A-A870-7DABDE3CA499}"/>
              </a:ext>
            </a:extLst>
          </p:cNvPr>
          <p:cNvSpPr/>
          <p:nvPr/>
        </p:nvSpPr>
        <p:spPr>
          <a:xfrm>
            <a:off x="3021695" y="4926400"/>
            <a:ext cx="620041" cy="589139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60" b="1" dirty="0">
                <a:solidFill>
                  <a:schemeClr val="tx1"/>
                </a:solidFill>
              </a:rPr>
              <a:t>y</a:t>
            </a:r>
            <a:endParaRPr lang="zh-TW" altLang="en-US" sz="2160" b="1" dirty="0">
              <a:solidFill>
                <a:schemeClr val="tx1"/>
              </a:solidFill>
            </a:endParaRPr>
          </a:p>
        </p:txBody>
      </p:sp>
      <p:sp>
        <p:nvSpPr>
          <p:cNvPr id="60" name="流程圖: 接點 59">
            <a:extLst>
              <a:ext uri="{FF2B5EF4-FFF2-40B4-BE49-F238E27FC236}">
                <a16:creationId xmlns:a16="http://schemas.microsoft.com/office/drawing/2014/main" id="{1913BF61-7A3F-435A-B405-6CA09FCC95C2}"/>
              </a:ext>
            </a:extLst>
          </p:cNvPr>
          <p:cNvSpPr/>
          <p:nvPr/>
        </p:nvSpPr>
        <p:spPr>
          <a:xfrm>
            <a:off x="3112498" y="2856557"/>
            <a:ext cx="620041" cy="589139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60" b="1" dirty="0">
                <a:solidFill>
                  <a:schemeClr val="tx1"/>
                </a:solidFill>
              </a:rPr>
              <a:t>x</a:t>
            </a:r>
            <a:endParaRPr lang="zh-TW" altLang="en-US" sz="2160" b="1" dirty="0">
              <a:solidFill>
                <a:schemeClr val="tx1"/>
              </a:solidFill>
            </a:endParaRPr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8EC9D225-5859-40B2-BE15-16396AC79796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4731876" y="4157914"/>
            <a:ext cx="895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F9AA6A02-B4DB-4569-9CA7-93A6511EBDE8}"/>
              </a:ext>
            </a:extLst>
          </p:cNvPr>
          <p:cNvCxnSpPr>
            <a:cxnSpLocks/>
            <a:stCxn id="59" idx="7"/>
            <a:endCxn id="57" idx="3"/>
          </p:cNvCxnSpPr>
          <p:nvPr/>
        </p:nvCxnSpPr>
        <p:spPr>
          <a:xfrm flipV="1">
            <a:off x="3550933" y="4366206"/>
            <a:ext cx="651705" cy="6464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8A676840-4DA4-45C9-8BA8-CBEB22B6E0A9}"/>
              </a:ext>
            </a:extLst>
          </p:cNvPr>
          <p:cNvCxnSpPr>
            <a:cxnSpLocks/>
            <a:stCxn id="60" idx="5"/>
            <a:endCxn id="57" idx="1"/>
          </p:cNvCxnSpPr>
          <p:nvPr/>
        </p:nvCxnSpPr>
        <p:spPr>
          <a:xfrm>
            <a:off x="3641736" y="3359419"/>
            <a:ext cx="560902" cy="590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37E2D078-84D4-44D2-91E8-FEB09B6CAD7C}"/>
              </a:ext>
            </a:extLst>
          </p:cNvPr>
          <p:cNvSpPr txBox="1"/>
          <p:nvPr/>
        </p:nvSpPr>
        <p:spPr bwMode="auto">
          <a:xfrm>
            <a:off x="4509576" y="1894193"/>
            <a:ext cx="4028551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kern="0" noProof="0" dirty="0">
                <a:solidFill>
                  <a:srgbClr val="FF0000"/>
                </a:solidFill>
                <a:ea typeface="+mj-ea"/>
                <a:cs typeface="+mj-cs"/>
              </a:rPr>
              <a:t>How to decide node a ‘s dominate label ?</a:t>
            </a:r>
            <a:endParaRPr kumimoji="1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64AA8FF6-FF26-48DB-A224-8ABC12D18E57}"/>
                  </a:ext>
                </a:extLst>
              </p:cNvPr>
              <p:cNvSpPr txBox="1"/>
              <p:nvPr/>
            </p:nvSpPr>
            <p:spPr bwMode="auto">
              <a:xfrm>
                <a:off x="806877" y="3389927"/>
                <a:ext cx="4028551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𝒍𝒂𝒃𝒆𝒍</m:t>
                      </m:r>
                      <m:d>
                        <m:dPr>
                          <m:ctrlP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𝒙</m:t>
                          </m:r>
                        </m:e>
                      </m:d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𝒙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64AA8FF6-FF26-48DB-A224-8ABC12D18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6877" y="3389927"/>
                <a:ext cx="4028551" cy="348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4D564E5F-2D0C-4F70-91D7-B059B575E6DF}"/>
                  </a:ext>
                </a:extLst>
              </p:cNvPr>
              <p:cNvSpPr txBox="1"/>
              <p:nvPr/>
            </p:nvSpPr>
            <p:spPr bwMode="auto">
              <a:xfrm>
                <a:off x="2326159" y="5600400"/>
                <a:ext cx="4028551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𝒍𝒂𝒃𝒆𝒍</m:t>
                      </m:r>
                      <m:d>
                        <m:dPr>
                          <m:ctrlP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𝒚</m:t>
                          </m:r>
                        </m:e>
                      </m:d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𝒙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4D564E5F-2D0C-4F70-91D7-B059B575E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6159" y="5600400"/>
                <a:ext cx="4028551" cy="348807"/>
              </a:xfrm>
              <a:prstGeom prst="rect">
                <a:avLst/>
              </a:prstGeom>
              <a:blipFill>
                <a:blip r:embed="rId4"/>
                <a:stretch>
                  <a:fillRect b="-350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461AA820-AC98-4ACE-B07A-F4D301219AB2}"/>
                  </a:ext>
                </a:extLst>
              </p:cNvPr>
              <p:cNvSpPr txBox="1"/>
              <p:nvPr/>
            </p:nvSpPr>
            <p:spPr bwMode="auto">
              <a:xfrm>
                <a:off x="4941364" y="4180703"/>
                <a:ext cx="4028551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𝒍𝒂𝒃𝒆𝒍</m:t>
                      </m:r>
                      <m:d>
                        <m:dPr>
                          <m:ctrlP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𝒛</m:t>
                          </m:r>
                        </m:e>
                      </m:d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𝒌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461AA820-AC98-4ACE-B07A-F4D301219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1364" y="4180703"/>
                <a:ext cx="4028551" cy="348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2B6F345B-F4C6-4CEE-A39B-7AFBA670CCA6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2181225" y="5220970"/>
            <a:ext cx="840470" cy="84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6AE344F5-7329-4372-80E5-0AE1A28F3465}"/>
              </a:ext>
            </a:extLst>
          </p:cNvPr>
          <p:cNvCxnSpPr>
            <a:cxnSpLocks/>
            <a:endCxn id="59" idx="4"/>
          </p:cNvCxnSpPr>
          <p:nvPr/>
        </p:nvCxnSpPr>
        <p:spPr>
          <a:xfrm flipV="1">
            <a:off x="3203301" y="5515539"/>
            <a:ext cx="128415" cy="6852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C5CDDBC1-084B-442C-87B3-B7F573BC0363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2752725" y="2472814"/>
            <a:ext cx="450576" cy="4700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C6FF183F-C3F8-42C3-8A76-DA3589A3EB77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2601460" y="5429262"/>
            <a:ext cx="511038" cy="5199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182F005A-53E8-49F5-B3CA-26233ADB5762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3331715" y="2261927"/>
            <a:ext cx="90804" cy="5946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EA3B22E2-63D0-4B79-8A77-3242E63015CF}"/>
              </a:ext>
            </a:extLst>
          </p:cNvPr>
          <p:cNvCxnSpPr>
            <a:cxnSpLocks/>
            <a:endCxn id="58" idx="7"/>
          </p:cNvCxnSpPr>
          <p:nvPr/>
        </p:nvCxnSpPr>
        <p:spPr>
          <a:xfrm flipH="1">
            <a:off x="6157102" y="3611776"/>
            <a:ext cx="366750" cy="337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8C932CBF-EE28-45C4-840F-EC2273DFBE7F}"/>
              </a:ext>
            </a:extLst>
          </p:cNvPr>
          <p:cNvCxnSpPr>
            <a:cxnSpLocks/>
            <a:stCxn id="58" idx="4"/>
          </p:cNvCxnSpPr>
          <p:nvPr/>
        </p:nvCxnSpPr>
        <p:spPr>
          <a:xfrm>
            <a:off x="5937885" y="4452483"/>
            <a:ext cx="138967" cy="6450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9B3CCC0F-ADCE-4BF5-95F5-674854EC0A35}"/>
                  </a:ext>
                </a:extLst>
              </p:cNvPr>
              <p:cNvSpPr txBox="1"/>
              <p:nvPr/>
            </p:nvSpPr>
            <p:spPr bwMode="auto">
              <a:xfrm>
                <a:off x="2821152" y="3476204"/>
                <a:ext cx="4028551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𝒍𝒂𝒃𝒆𝒍</m:t>
                      </m:r>
                      <m:d>
                        <m:dPr>
                          <m:ctrlP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𝒂</m:t>
                          </m:r>
                        </m:e>
                      </m:d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 ?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9B3CCC0F-ADCE-4BF5-95F5-674854EC0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1152" y="3476204"/>
                <a:ext cx="4028551" cy="3488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76959D5-56D7-4DF5-838B-EA2274533444}"/>
                  </a:ext>
                </a:extLst>
              </p:cNvPr>
              <p:cNvSpPr txBox="1"/>
              <p:nvPr/>
            </p:nvSpPr>
            <p:spPr bwMode="auto">
              <a:xfrm>
                <a:off x="4502302" y="2475674"/>
                <a:ext cx="4028551" cy="403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en-US" altLang="zh-TW" sz="20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⇒ </m:t>
                    </m:r>
                  </m:oMath>
                </a14:m>
                <a:r>
                  <a: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rPr>
                  <a:t>using Benefit</a:t>
                </a:r>
                <a:r>
                  <a:rPr kumimoji="1" lang="en-US" altLang="zh-TW" sz="1600" b="1" i="0" u="none" strike="noStrike" kern="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rPr>
                  <a:t> score </a:t>
                </a:r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76959D5-56D7-4DF5-838B-EA2274533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02302" y="2475674"/>
                <a:ext cx="4028551" cy="403246"/>
              </a:xfrm>
              <a:prstGeom prst="rect">
                <a:avLst/>
              </a:prstGeom>
              <a:blipFill>
                <a:blip r:embed="rId7"/>
                <a:stretch>
                  <a:fillRect b="-196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DE22ECB5-15AF-416D-B845-89B913877A0D}"/>
              </a:ext>
            </a:extLst>
          </p:cNvPr>
          <p:cNvSpPr txBox="1"/>
          <p:nvPr/>
        </p:nvSpPr>
        <p:spPr bwMode="auto">
          <a:xfrm>
            <a:off x="4509576" y="1901855"/>
            <a:ext cx="4028551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kern="0" noProof="0" dirty="0">
                <a:ea typeface="+mj-ea"/>
                <a:cs typeface="+mj-cs"/>
              </a:rPr>
              <a:t>How to decide node a ‘s dominate label ?</a:t>
            </a:r>
            <a:endParaRPr kumimoji="1" lang="en-US" altLang="zh-TW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4915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104" grpId="0"/>
      <p:bldP spid="105" grpId="0"/>
      <p:bldP spid="10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Definition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17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D612E582-2BE2-4F64-B5D7-4ADBDAB67973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Benefit score : 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sum of degree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Distance between nodes and it’s core node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#edge between target node and community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6E828997-A7B1-4844-AD02-778A9D1EEEAC}"/>
              </a:ext>
            </a:extLst>
          </p:cNvPr>
          <p:cNvGrpSpPr/>
          <p:nvPr/>
        </p:nvGrpSpPr>
        <p:grpSpPr>
          <a:xfrm>
            <a:off x="-731063" y="2484475"/>
            <a:ext cx="9179790" cy="905050"/>
            <a:chOff x="-731063" y="2484475"/>
            <a:chExt cx="9179790" cy="9050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1EA5B4C5-F14B-4494-A87E-8D71C76EFDDA}"/>
                    </a:ext>
                  </a:extLst>
                </p:cNvPr>
                <p:cNvSpPr txBox="1"/>
                <p:nvPr/>
              </p:nvSpPr>
              <p:spPr bwMode="auto">
                <a:xfrm>
                  <a:off x="-731063" y="2699761"/>
                  <a:ext cx="6683216" cy="4103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2000" i="1" smtClean="0">
                            <a:latin typeface="Cambria Math" panose="02040503050406030204" pitchFamily="18" charset="0"/>
                          </a:rPr>
                          <m:t>𝑑𝑒𝑔𝑟𝑒𝑒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TW" sz="2000" dirty="0"/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1EA5B4C5-F14B-4494-A87E-8D71C76EF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731063" y="2699761"/>
                  <a:ext cx="6683216" cy="410363"/>
                </a:xfrm>
                <a:prstGeom prst="rect">
                  <a:avLst/>
                </a:prstGeom>
                <a:blipFill>
                  <a:blip r:embed="rId3"/>
                  <a:stretch>
                    <a:fillRect b="-14925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C6595B80-3FA4-4092-931F-00A6881F0D5B}"/>
                    </a:ext>
                  </a:extLst>
                </p:cNvPr>
                <p:cNvSpPr txBox="1"/>
                <p:nvPr/>
              </p:nvSpPr>
              <p:spPr bwMode="auto">
                <a:xfrm>
                  <a:off x="1765511" y="2484475"/>
                  <a:ext cx="6683216" cy="9050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</a:rPr>
                              <m:t>deg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altLang="zh-TW" sz="2000" dirty="0"/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C6595B80-3FA4-4092-931F-00A6881F0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65511" y="2484475"/>
                  <a:ext cx="6683216" cy="9050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B714D8C7-9834-47F6-A512-CEE1F3E98380}"/>
                  </a:ext>
                </a:extLst>
              </p:cNvPr>
              <p:cNvSpPr txBox="1"/>
              <p:nvPr/>
            </p:nvSpPr>
            <p:spPr bwMode="auto">
              <a:xfrm>
                <a:off x="609600" y="4142458"/>
                <a:ext cx="6683216" cy="410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𝑑𝑖𝑠</m:t>
                              </m:r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B714D8C7-9834-47F6-A512-CEE1F3E98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4142458"/>
                <a:ext cx="6683216" cy="410363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CA2C205-2BEC-4776-80C2-03E36EC5FCDF}"/>
                  </a:ext>
                </a:extLst>
              </p:cNvPr>
              <p:cNvSpPr txBox="1"/>
              <p:nvPr/>
            </p:nvSpPr>
            <p:spPr bwMode="auto">
              <a:xfrm>
                <a:off x="-509389" y="5518331"/>
                <a:ext cx="6683216" cy="905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altLang="zh-TW" sz="2000" dirty="0"/>
                        <m:t> </m:t>
                      </m:r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CA2C205-2BEC-4776-80C2-03E36EC5F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509389" y="5518331"/>
                <a:ext cx="6683216" cy="905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8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Definition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18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內容版面配置區 2">
                <a:extLst>
                  <a:ext uri="{FF2B5EF4-FFF2-40B4-BE49-F238E27FC236}">
                    <a16:creationId xmlns:a16="http://schemas.microsoft.com/office/drawing/2014/main" id="{D612E582-2BE2-4F64-B5D7-4ADBDAB679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8959" lvl="1" indent="-238959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  <a:buFont typeface="Wingdings" pitchFamily="2" charset="2"/>
                  <a:buChar char="u"/>
                </a:pPr>
                <a:r>
                  <a:rPr lang="en-US" altLang="zh-TW" sz="2160" dirty="0"/>
                  <a:t>Benefit score :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- consider </a:t>
                </a:r>
                <a14:m>
                  <m:oMath xmlns:m="http://schemas.openxmlformats.org/officeDocument/2006/math">
                    <m:r>
                      <a:rPr lang="en-US" altLang="zh-TW" sz="2160" b="0" i="1" smtClean="0">
                        <a:latin typeface="Cambria Math" panose="02040503050406030204" pitchFamily="18" charset="0"/>
                      </a:rPr>
                      <m:t>𝑏𝑒𝑛𝑒𝑓𝑖𝑡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160" dirty="0"/>
              </a:p>
            </p:txBody>
          </p:sp>
        </mc:Choice>
        <mc:Fallback xmlns="">
          <p:sp>
            <p:nvSpPr>
              <p:cNvPr id="29" name="內容版面配置區 2">
                <a:extLst>
                  <a:ext uri="{FF2B5EF4-FFF2-40B4-BE49-F238E27FC236}">
                    <a16:creationId xmlns:a16="http://schemas.microsoft.com/office/drawing/2014/main" id="{D612E582-2BE2-4F64-B5D7-4ADBDAB67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  <a:blipFill>
                <a:blip r:embed="rId3"/>
                <a:stretch>
                  <a:fillRect l="-208" t="-8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>
            <a:extLst>
              <a:ext uri="{FF2B5EF4-FFF2-40B4-BE49-F238E27FC236}">
                <a16:creationId xmlns:a16="http://schemas.microsoft.com/office/drawing/2014/main" id="{72A3F484-0DF1-423B-9A93-E79B6B2A14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24" y="2873836"/>
            <a:ext cx="3680761" cy="36298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9BDA7A-D1FA-4CD0-A377-19FA7702B19B}"/>
              </a:ext>
            </a:extLst>
          </p:cNvPr>
          <p:cNvSpPr/>
          <p:nvPr/>
        </p:nvSpPr>
        <p:spPr>
          <a:xfrm>
            <a:off x="1828218" y="3374021"/>
            <a:ext cx="314037" cy="385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表格 12">
            <a:extLst>
              <a:ext uri="{FF2B5EF4-FFF2-40B4-BE49-F238E27FC236}">
                <a16:creationId xmlns:a16="http://schemas.microsoft.com/office/drawing/2014/main" id="{4DC1FB07-D95E-4A7E-A388-FBCFB8C4D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495171"/>
              </p:ext>
            </p:extLst>
          </p:nvPr>
        </p:nvGraphicFramePr>
        <p:xfrm>
          <a:off x="5802733" y="2555583"/>
          <a:ext cx="1580007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669">
                  <a:extLst>
                    <a:ext uri="{9D8B030D-6E8A-4147-A177-3AD203B41FA5}">
                      <a16:colId xmlns:a16="http://schemas.microsoft.com/office/drawing/2014/main" val="3044703854"/>
                    </a:ext>
                  </a:extLst>
                </a:gridCol>
                <a:gridCol w="526669">
                  <a:extLst>
                    <a:ext uri="{9D8B030D-6E8A-4147-A177-3AD203B41FA5}">
                      <a16:colId xmlns:a16="http://schemas.microsoft.com/office/drawing/2014/main" val="1537238483"/>
                    </a:ext>
                  </a:extLst>
                </a:gridCol>
                <a:gridCol w="526669">
                  <a:extLst>
                    <a:ext uri="{9D8B030D-6E8A-4147-A177-3AD203B41FA5}">
                      <a16:colId xmlns:a16="http://schemas.microsoft.com/office/drawing/2014/main" val="1066761658"/>
                    </a:ext>
                  </a:extLst>
                </a:gridCol>
              </a:tblGrid>
              <a:tr h="2940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14297"/>
                  </a:ext>
                </a:extLst>
              </a:tr>
            </a:tbl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857E1F33-71E8-48E9-B480-019E9305E961}"/>
              </a:ext>
            </a:extLst>
          </p:cNvPr>
          <p:cNvGrpSpPr/>
          <p:nvPr/>
        </p:nvGrpSpPr>
        <p:grpSpPr>
          <a:xfrm>
            <a:off x="5152663" y="2251097"/>
            <a:ext cx="2070378" cy="630862"/>
            <a:chOff x="5057413" y="2348068"/>
            <a:chExt cx="2070378" cy="630862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42C7328-BA7F-49D5-A6BF-B5D2F1D946BD}"/>
                </a:ext>
              </a:extLst>
            </p:cNvPr>
            <p:cNvSpPr txBox="1"/>
            <p:nvPr/>
          </p:nvSpPr>
          <p:spPr bwMode="auto">
            <a:xfrm>
              <a:off x="5057413" y="2630123"/>
              <a:ext cx="709603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label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C5152CE-AA92-49A1-98C9-5274262CB245}"/>
                </a:ext>
              </a:extLst>
            </p:cNvPr>
            <p:cNvSpPr txBox="1"/>
            <p:nvPr/>
          </p:nvSpPr>
          <p:spPr bwMode="auto">
            <a:xfrm>
              <a:off x="5811136" y="2348071"/>
              <a:ext cx="219620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2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5025C15-6478-490F-9E62-014D8709D04E}"/>
                </a:ext>
              </a:extLst>
            </p:cNvPr>
            <p:cNvSpPr txBox="1"/>
            <p:nvPr/>
          </p:nvSpPr>
          <p:spPr bwMode="auto">
            <a:xfrm>
              <a:off x="6348708" y="2348069"/>
              <a:ext cx="219620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kern="0" dirty="0">
                  <a:ea typeface="+mj-ea"/>
                  <a:cs typeface="+mj-cs"/>
                </a:rPr>
                <a:t>4</a:t>
              </a:r>
              <a:endPara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AB0507-DB72-4F6C-B299-786F87783171}"/>
                </a:ext>
              </a:extLst>
            </p:cNvPr>
            <p:cNvSpPr txBox="1"/>
            <p:nvPr/>
          </p:nvSpPr>
          <p:spPr bwMode="auto">
            <a:xfrm>
              <a:off x="6908171" y="2348068"/>
              <a:ext cx="219620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kern="0" dirty="0">
                  <a:ea typeface="+mj-ea"/>
                  <a:cs typeface="+mj-cs"/>
                </a:rPr>
                <a:t>5</a:t>
              </a:r>
              <a:endPara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7B55E76-791C-47F3-B6D9-CC42933653EC}"/>
              </a:ext>
            </a:extLst>
          </p:cNvPr>
          <p:cNvGrpSpPr/>
          <p:nvPr/>
        </p:nvGrpSpPr>
        <p:grpSpPr>
          <a:xfrm>
            <a:off x="3980670" y="3464958"/>
            <a:ext cx="4876798" cy="1260632"/>
            <a:chOff x="4793673" y="3800461"/>
            <a:chExt cx="4876798" cy="1260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6C57567-A8DB-4914-BED9-F4B20AC31CAE}"/>
                    </a:ext>
                  </a:extLst>
                </p:cNvPr>
                <p:cNvSpPr txBox="1"/>
                <p:nvPr/>
              </p:nvSpPr>
              <p:spPr bwMode="auto">
                <a:xfrm>
                  <a:off x="4793673" y="4316472"/>
                  <a:ext cx="4765963" cy="7446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𝒗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∈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𝑵</m:t>
                            </m:r>
                            <m:d>
                              <m:d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 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, 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𝒗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𝒅𝒆𝒈</m:t>
                            </m:r>
                            <m:d>
                              <m:d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𝒗</m:t>
                                </m:r>
                              </m:e>
                            </m:d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=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𝒅𝒆𝒈</m:t>
                            </m:r>
                            <m:d>
                              <m:d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𝟐</m:t>
                                </m:r>
                              </m:e>
                            </m:d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=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𝟕</m:t>
                            </m:r>
                          </m:e>
                        </m:nary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6C57567-A8DB-4914-BED9-F4B20AC31C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93673" y="4316472"/>
                  <a:ext cx="4765963" cy="7446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E534FF7F-75FC-47C7-95C4-CFE8F201A9F1}"/>
                    </a:ext>
                  </a:extLst>
                </p:cNvPr>
                <p:cNvSpPr txBox="1"/>
                <p:nvPr/>
              </p:nvSpPr>
              <p:spPr bwMode="auto">
                <a:xfrm>
                  <a:off x="4904508" y="3800461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𝒔𝒖𝒎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_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𝒐𝒇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_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𝒅𝒆𝒈𝒓𝒆𝒆</m:t>
                      </m:r>
                      <m:d>
                        <m:dPr>
                          <m:ctrlP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𝟎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𝑪</m:t>
                              </m:r>
                            </m:e>
                            <m:sub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j-ea"/>
                      <a:cs typeface="+mj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E534FF7F-75FC-47C7-95C4-CFE8F201A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04508" y="3800461"/>
                  <a:ext cx="4765963" cy="348807"/>
                </a:xfrm>
                <a:prstGeom prst="rect">
                  <a:avLst/>
                </a:prstGeom>
                <a:blipFill>
                  <a:blip r:embed="rId6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BF846C9-33DE-48F8-93A4-3EC46D846ED7}"/>
              </a:ext>
            </a:extLst>
          </p:cNvPr>
          <p:cNvGrpSpPr/>
          <p:nvPr/>
        </p:nvGrpSpPr>
        <p:grpSpPr>
          <a:xfrm>
            <a:off x="2511512" y="3454182"/>
            <a:ext cx="6539365" cy="2525623"/>
            <a:chOff x="2798598" y="3330503"/>
            <a:chExt cx="6539365" cy="25256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2FF5ABE4-2374-4942-803A-2116CE608850}"/>
                    </a:ext>
                  </a:extLst>
                </p:cNvPr>
                <p:cNvSpPr txBox="1"/>
                <p:nvPr/>
              </p:nvSpPr>
              <p:spPr bwMode="auto">
                <a:xfrm>
                  <a:off x="4249479" y="3853325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𝒎𝒊𝒏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𝒅𝒊𝒔</m:t>
                            </m:r>
                            <m:d>
                              <m:d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𝒗</m:t>
                                </m:r>
                              </m:e>
                            </m:d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 , 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𝒗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∈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𝑵</m:t>
                            </m:r>
                            <m:d>
                              <m:d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𝟐</m:t>
                                </m:r>
                              </m:e>
                            </m:d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∧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𝒗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 ∈</m:t>
                            </m:r>
                            <m:sSub>
                              <m:sSub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600" b="1" i="0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kumimoji="1" lang="en-US" altLang="zh-TW" sz="1600" b="1" i="0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2FF5ABE4-2374-4942-803A-2116CE608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49479" y="3853325"/>
                  <a:ext cx="4765963" cy="3488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4C98FBD1-90E7-4787-A0ED-FF79498D1190}"/>
                    </a:ext>
                  </a:extLst>
                </p:cNvPr>
                <p:cNvSpPr txBox="1"/>
                <p:nvPr/>
              </p:nvSpPr>
              <p:spPr bwMode="auto">
                <a:xfrm>
                  <a:off x="4572000" y="3330503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zh-TW" sz="1600" b="1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j-ea"/>
                      <a:cs typeface="+mj-cs"/>
                    </a:rPr>
                    <a:t>d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𝟎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𝑪</m:t>
                              </m:r>
                            </m:e>
                            <m:sub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j-ea"/>
                      <a:cs typeface="+mj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4C98FBD1-90E7-4787-A0ED-FF79498D1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000" y="3330503"/>
                  <a:ext cx="4765963" cy="348807"/>
                </a:xfrm>
                <a:prstGeom prst="rect">
                  <a:avLst/>
                </a:prstGeom>
                <a:blipFill>
                  <a:blip r:embed="rId8"/>
                  <a:stretch>
                    <a:fillRect l="-512" t="-3509" b="-2105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C06113BB-E0D0-4CAA-B1C0-83A74BB93B8E}"/>
                    </a:ext>
                  </a:extLst>
                </p:cNvPr>
                <p:cNvSpPr txBox="1"/>
                <p:nvPr/>
              </p:nvSpPr>
              <p:spPr bwMode="auto">
                <a:xfrm>
                  <a:off x="3384034" y="4354374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𝒎𝒊𝒏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𝒅𝒊𝒔</m:t>
                            </m:r>
                            <m:d>
                              <m:d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𝟐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C06113BB-E0D0-4CAA-B1C0-83A74BB93B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84034" y="4354374"/>
                  <a:ext cx="4765963" cy="3488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DC13D08E-DCAC-42CD-9D6C-D0B086EFD12B}"/>
                    </a:ext>
                  </a:extLst>
                </p:cNvPr>
                <p:cNvSpPr txBox="1"/>
                <p:nvPr/>
              </p:nvSpPr>
              <p:spPr bwMode="auto">
                <a:xfrm>
                  <a:off x="3176708" y="4891620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𝒎𝒊𝒏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𝟎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DC13D08E-DCAC-42CD-9D6C-D0B086EFD1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6708" y="4891620"/>
                  <a:ext cx="4765963" cy="3488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24B9B291-02FC-4325-A134-74179A241D9A}"/>
                    </a:ext>
                  </a:extLst>
                </p:cNvPr>
                <p:cNvSpPr txBox="1"/>
                <p:nvPr/>
              </p:nvSpPr>
              <p:spPr bwMode="auto">
                <a:xfrm>
                  <a:off x="2798598" y="5507319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24B9B291-02FC-4325-A134-74179A241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98598" y="5507319"/>
                  <a:ext cx="4765963" cy="3488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17CF9BF-E354-403F-991D-8D23B2AE4E46}"/>
              </a:ext>
            </a:extLst>
          </p:cNvPr>
          <p:cNvGrpSpPr/>
          <p:nvPr/>
        </p:nvGrpSpPr>
        <p:grpSpPr>
          <a:xfrm>
            <a:off x="2432938" y="3483965"/>
            <a:ext cx="6452663" cy="2387141"/>
            <a:chOff x="3217808" y="3575725"/>
            <a:chExt cx="6452663" cy="2387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2A579396-15CB-4B79-85D8-32C68E3595D2}"/>
                    </a:ext>
                  </a:extLst>
                </p:cNvPr>
                <p:cNvSpPr txBox="1"/>
                <p:nvPr/>
              </p:nvSpPr>
              <p:spPr bwMode="auto">
                <a:xfrm>
                  <a:off x="3647774" y="4075028"/>
                  <a:ext cx="4765963" cy="7446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𝒊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∈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𝑵</m:t>
                            </m:r>
                            <m:d>
                              <m:d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𝟐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 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, 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𝒊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𝟎</m:t>
                                </m:r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2A579396-15CB-4B79-85D8-32C68E359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47774" y="4075028"/>
                  <a:ext cx="4765963" cy="7446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19780C9-2016-4847-9EB6-98E66BE647E6}"/>
                    </a:ext>
                  </a:extLst>
                </p:cNvPr>
                <p:cNvSpPr txBox="1"/>
                <p:nvPr/>
              </p:nvSpPr>
              <p:spPr bwMode="auto">
                <a:xfrm>
                  <a:off x="4904508" y="3575725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𝑳</m:t>
                      </m:r>
                      <m:d>
                        <m:dPr>
                          <m:ctrlP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𝟎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𝑪</m:t>
                              </m:r>
                            </m:e>
                            <m:sub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j-ea"/>
                      <a:cs typeface="+mj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19780C9-2016-4847-9EB6-98E66BE64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04508" y="3575725"/>
                  <a:ext cx="4765963" cy="34880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F1E7AA81-1C06-492A-AFF0-032F2B0E7479}"/>
                    </a:ext>
                  </a:extLst>
                </p:cNvPr>
                <p:cNvSpPr txBox="1"/>
                <p:nvPr/>
              </p:nvSpPr>
              <p:spPr bwMode="auto">
                <a:xfrm>
                  <a:off x="3265720" y="5076471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𝟎𝟐</m:t>
                            </m:r>
                          </m:sub>
                        </m:sSub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F1E7AA81-1C06-492A-AFF0-032F2B0E7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65720" y="5076471"/>
                  <a:ext cx="4765963" cy="34880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E414146-1273-4F41-B038-6CAADD23AD28}"/>
                    </a:ext>
                  </a:extLst>
                </p:cNvPr>
                <p:cNvSpPr txBox="1"/>
                <p:nvPr/>
              </p:nvSpPr>
              <p:spPr bwMode="auto">
                <a:xfrm>
                  <a:off x="3217808" y="5614059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E414146-1273-4F41-B038-6CAADD23A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17808" y="5614059"/>
                  <a:ext cx="4765963" cy="3488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901D96F-F3A4-44AA-8F25-D25A6B5F6B88}"/>
              </a:ext>
            </a:extLst>
          </p:cNvPr>
          <p:cNvGrpSpPr/>
          <p:nvPr/>
        </p:nvGrpSpPr>
        <p:grpSpPr>
          <a:xfrm>
            <a:off x="2142255" y="3454182"/>
            <a:ext cx="7609402" cy="2877629"/>
            <a:chOff x="2078324" y="3204687"/>
            <a:chExt cx="7609402" cy="2877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B842EF7-60AC-4F53-8169-BB9D641FCE69}"/>
                    </a:ext>
                  </a:extLst>
                </p:cNvPr>
                <p:cNvSpPr txBox="1"/>
                <p:nvPr/>
              </p:nvSpPr>
              <p:spPr bwMode="auto">
                <a:xfrm>
                  <a:off x="3307246" y="3791408"/>
                  <a:ext cx="6380480" cy="5804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𝒕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kumimoji="1" lang="en-US" altLang="zh-TW" sz="1600" b="1" kern="0" dirty="0"/>
                              <m:t>d</m:t>
                            </m:r>
                            <m:d>
                              <m:dPr>
                                <m:ctrlPr>
                                  <a:rPr kumimoji="1" lang="en-US" altLang="zh-TW" sz="1600" b="1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ker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kumimoji="1" lang="en-US" altLang="zh-TW" sz="1600" b="1" i="1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TW" sz="1600" b="1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600" b="1" i="1" ker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kumimoji="1" lang="en-US" altLang="zh-TW" sz="1600" b="1" i="1" ker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𝒕</m:t>
                            </m:r>
                          </m:den>
                        </m:f>
                        <m:r>
                          <a:rPr kumimoji="1" lang="en-US" altLang="zh-TW" sz="1600" b="1" i="0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∗{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𝐤</m:t>
                            </m:r>
                            <m:r>
                              <a:rPr kumimoji="1" lang="en-US" altLang="zh-TW" sz="1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∗</m:t>
                            </m:r>
                            <m:r>
                              <a:rPr kumimoji="1" lang="en-US" altLang="zh-TW" sz="1600" b="1" i="1" kern="0">
                                <a:latin typeface="Cambria Math" panose="02040503050406030204" pitchFamily="18" charset="0"/>
                              </a:rPr>
                              <m:t>𝑳</m:t>
                            </m:r>
                            <m:d>
                              <m:dPr>
                                <m:ctrlPr>
                                  <a:rPr kumimoji="1" lang="en-US" altLang="zh-TW" sz="1600" b="1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ker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kumimoji="1" lang="en-US" altLang="zh-TW" sz="1600" b="1" i="1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TW" sz="1600" b="1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600" b="1" i="1" ker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kumimoji="1" lang="en-US" altLang="zh-TW" sz="1600" b="1" i="1" ker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kumimoji="1" lang="en-US" altLang="zh-TW" sz="1600" b="1" i="0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kumimoji="1" lang="en-US" altLang="zh-TW" sz="1600" b="1" i="1" kern="0">
                            <a:latin typeface="Cambria Math" panose="02040503050406030204" pitchFamily="18" charset="0"/>
                          </a:rPr>
                          <m:t>𝒔𝒖𝒎</m:t>
                        </m:r>
                        <m:r>
                          <a:rPr kumimoji="1" lang="en-US" altLang="zh-TW" sz="1600" b="1" i="1" ker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kumimoji="1" lang="en-US" altLang="zh-TW" sz="1600" b="1" i="1" kern="0"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kumimoji="1" lang="en-US" altLang="zh-TW" sz="1600" b="1" i="1" ker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kumimoji="1" lang="en-US" altLang="zh-TW" sz="1600" b="1" i="1" kern="0">
                            <a:latin typeface="Cambria Math" panose="02040503050406030204" pitchFamily="18" charset="0"/>
                          </a:rPr>
                          <m:t>𝒅𝒆𝒈𝒓𝒆𝒆</m:t>
                        </m:r>
                        <m:d>
                          <m:dPr>
                            <m:ctrlPr>
                              <a:rPr kumimoji="1" lang="en-US" altLang="zh-TW" sz="1600" b="1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ker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kumimoji="1" lang="en-US" altLang="zh-TW" sz="1600" b="1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TW" sz="1600" b="1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b="1" i="1" ker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kumimoji="1" lang="en-US" altLang="zh-TW" sz="1600" b="1" i="1" ker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kumimoji="1" lang="en-US" altLang="zh-TW" sz="1600" b="1" kern="0" dirty="0"/>
                          <m:t> </m:t>
                        </m:r>
                        <m:r>
                          <a:rPr kumimoji="1" lang="en-US" altLang="zh-TW" sz="1600" b="1" i="0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}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B842EF7-60AC-4F53-8169-BB9D641FC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07246" y="3791408"/>
                  <a:ext cx="6380480" cy="58047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4606F31D-09B1-427B-BB62-6DD4FBA57515}"/>
                    </a:ext>
                  </a:extLst>
                </p:cNvPr>
                <p:cNvSpPr txBox="1"/>
                <p:nvPr/>
              </p:nvSpPr>
              <p:spPr bwMode="auto">
                <a:xfrm>
                  <a:off x="3648803" y="3204687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𝒃𝒆𝒏𝒆𝒇𝒊𝒕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_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𝒔𝒄𝒐𝒓𝒆</m:t>
                      </m:r>
                      <m:d>
                        <m:dPr>
                          <m:ctrlP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𝟎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𝑪</m:t>
                              </m:r>
                            </m:e>
                            <m:sub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+mj-ea"/>
                      <a:cs typeface="+mj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4606F31D-09B1-427B-BB62-6DD4FBA57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48803" y="3204687"/>
                  <a:ext cx="4765963" cy="348807"/>
                </a:xfrm>
                <a:prstGeom prst="rect">
                  <a:avLst/>
                </a:prstGeom>
                <a:blipFill>
                  <a:blip r:embed="rId17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762DCB44-B589-4A17-B70F-BA281D47D022}"/>
                    </a:ext>
                  </a:extLst>
                </p:cNvPr>
                <p:cNvSpPr txBox="1"/>
                <p:nvPr/>
              </p:nvSpPr>
              <p:spPr bwMode="auto">
                <a:xfrm>
                  <a:off x="2078324" y="5733509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𝟖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.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𝟒𝟓𝟐𝟑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762DCB44-B589-4A17-B70F-BA281D47D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78324" y="5733509"/>
                  <a:ext cx="4765963" cy="3488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1F516F73-3A89-4575-BCB5-9252918DBCD5}"/>
                    </a:ext>
                  </a:extLst>
                </p:cNvPr>
                <p:cNvSpPr txBox="1"/>
                <p:nvPr/>
              </p:nvSpPr>
              <p:spPr bwMode="auto">
                <a:xfrm>
                  <a:off x="2087395" y="4758449"/>
                  <a:ext cx="6380480" cy="5804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𝟔</m:t>
                            </m:r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</m:t>
                            </m:r>
                            <m:r>
                              <a:rPr kumimoji="1" lang="en-US" altLang="zh-TW" sz="1600" b="1" i="1" kern="0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𝟔</m:t>
                            </m:r>
                          </m:den>
                        </m:f>
                        <m:r>
                          <a:rPr kumimoji="1" lang="en-US" altLang="zh-TW" sz="1600" b="1" i="0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∗{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𝟑</m:t>
                            </m:r>
                            <m:r>
                              <a:rPr kumimoji="1" lang="en-US" altLang="zh-TW" sz="1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.</m:t>
                            </m:r>
                            <m:r>
                              <a:rPr kumimoji="1" lang="en-US" altLang="zh-TW" sz="1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𝟏𝟒𝟐𝟖</m:t>
                            </m:r>
                            <m:r>
                              <a:rPr kumimoji="1" lang="en-US" altLang="zh-TW" sz="1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∗</m:t>
                            </m:r>
                            <m:r>
                              <a:rPr kumimoji="1" lang="en-US" altLang="zh-TW" sz="1600" b="1" i="1" kern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kumimoji="1" lang="en-US" altLang="zh-TW" sz="1600" b="1" i="0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kumimoji="1" lang="en-US" altLang="zh-TW" sz="1600" b="1" i="1" kern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kumimoji="1" lang="en-US" altLang="zh-TW" sz="1600" b="1" i="0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}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1F516F73-3A89-4575-BCB5-9252918DB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87395" y="4758449"/>
                  <a:ext cx="6380480" cy="58047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58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19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A0DFE765-4B86-4865-9ABD-9EBAE24C01F9}"/>
              </a:ext>
            </a:extLst>
          </p:cNvPr>
          <p:cNvSpPr txBox="1">
            <a:spLocks/>
          </p:cNvSpPr>
          <p:nvPr/>
        </p:nvSpPr>
        <p:spPr>
          <a:xfrm>
            <a:off x="499256" y="3276441"/>
            <a:ext cx="8153876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/>
              <a:t>Algorithm</a:t>
            </a:r>
            <a:endParaRPr lang="zh-TW" altLang="en-US" sz="4000" b="1" dirty="0"/>
          </a:p>
        </p:txBody>
      </p:sp>
      <p:sp>
        <p:nvSpPr>
          <p:cNvPr id="14" name="頁尾版面配置區 4">
            <a:extLst>
              <a:ext uri="{FF2B5EF4-FFF2-40B4-BE49-F238E27FC236}">
                <a16:creationId xmlns:a16="http://schemas.microsoft.com/office/drawing/2014/main" id="{7BD1884A-9738-4E55-8E92-892618D6704F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1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Outline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Clr>
                <a:srgbClr val="C00000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TW" b="1" dirty="0"/>
              <a:t>Introduction</a:t>
            </a:r>
          </a:p>
          <a:p>
            <a:pPr marL="342900" indent="-342900" algn="l">
              <a:lnSpc>
                <a:spcPct val="200000"/>
              </a:lnSpc>
              <a:buClr>
                <a:srgbClr val="C00000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TW" b="1" dirty="0"/>
              <a:t>Definition </a:t>
            </a:r>
          </a:p>
          <a:p>
            <a:pPr marL="342900" indent="-342900" algn="l">
              <a:lnSpc>
                <a:spcPct val="200000"/>
              </a:lnSpc>
              <a:buClr>
                <a:srgbClr val="C00000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TW" b="1" dirty="0"/>
              <a:t>Algorithm</a:t>
            </a:r>
          </a:p>
          <a:p>
            <a:pPr marL="342900" indent="-342900" algn="l">
              <a:lnSpc>
                <a:spcPct val="200000"/>
              </a:lnSpc>
              <a:buClr>
                <a:srgbClr val="C00000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TW" b="1" dirty="0"/>
              <a:t>Experiment &amp; Simulation</a:t>
            </a:r>
          </a:p>
          <a:p>
            <a:pPr marL="342900" indent="-342900" algn="l">
              <a:lnSpc>
                <a:spcPct val="200000"/>
              </a:lnSpc>
              <a:buClr>
                <a:srgbClr val="C00000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TW" b="1" dirty="0"/>
              <a:t>Conclusion</a:t>
            </a:r>
          </a:p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2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3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20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1AE25C6D-F5A5-4570-8FE3-DCC2846A22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8959" lvl="1" indent="-238959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  <a:buFont typeface="Wingdings" pitchFamily="2" charset="2"/>
                  <a:buChar char="u"/>
                </a:pPr>
                <a:r>
                  <a:rPr lang="en-US" altLang="zh-TW" sz="2160" dirty="0"/>
                  <a:t>Distance based Peripheral nodes Label Propagation (DPNLP) :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- input : Network Graph </a:t>
                </a:r>
                <a14:m>
                  <m:oMath xmlns:m="http://schemas.openxmlformats.org/officeDocument/2006/math">
                    <m:r>
                      <a:rPr lang="en-US" altLang="zh-TW" sz="216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sz="216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16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TW" sz="216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16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TW" sz="2160" b="0" dirty="0"/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- output : Label 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6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16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16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TW" sz="2160" dirty="0"/>
                  <a:t> of each node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- steps : 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   - initial :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zh-TW" altLang="en-US" sz="2160" dirty="0"/>
                  <a:t>            </a:t>
                </a:r>
                <a:r>
                  <a:rPr lang="en-US" altLang="zh-TW" sz="2160" dirty="0"/>
                  <a:t>- each node assign an unique label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   - Create initial communities : 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       - ignore nodes with degree 1 and 2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       - find core nodes and diffuse their label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   - Start to do label propagation on peripheral nodes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   - Deal the nodes with degree 1 and 2</a:t>
                </a:r>
              </a:p>
            </p:txBody>
          </p:sp>
        </mc:Choice>
        <mc:Fallback xmlns=""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1AE25C6D-F5A5-4570-8FE3-DCC2846A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  <a:blipFill>
                <a:blip r:embed="rId2"/>
                <a:stretch>
                  <a:fillRect l="-208" t="-8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1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21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4410FB-A9B7-43D0-B5C6-DF2BED2E4ECC}"/>
              </a:ext>
            </a:extLst>
          </p:cNvPr>
          <p:cNvGrpSpPr/>
          <p:nvPr/>
        </p:nvGrpSpPr>
        <p:grpSpPr>
          <a:xfrm>
            <a:off x="279146" y="3247722"/>
            <a:ext cx="8651805" cy="979045"/>
            <a:chOff x="279146" y="3247722"/>
            <a:chExt cx="8651805" cy="979045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9D560AC-6BD2-4F6C-829C-8D03E819AB55}"/>
                </a:ext>
              </a:extLst>
            </p:cNvPr>
            <p:cNvSpPr/>
            <p:nvPr/>
          </p:nvSpPr>
          <p:spPr>
            <a:xfrm>
              <a:off x="279146" y="3247722"/>
              <a:ext cx="1775142" cy="979045"/>
            </a:xfrm>
            <a:prstGeom prst="roundRect">
              <a:avLst/>
            </a:prstGeom>
            <a:solidFill>
              <a:srgbClr val="92000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Initial </a:t>
              </a:r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F55123F6-C223-4D3B-93F8-77F435518810}"/>
                </a:ext>
              </a:extLst>
            </p:cNvPr>
            <p:cNvSpPr/>
            <p:nvPr/>
          </p:nvSpPr>
          <p:spPr>
            <a:xfrm>
              <a:off x="2571367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Create initial community </a:t>
              </a:r>
              <a:endParaRPr lang="zh-TW" altLang="en-US" dirty="0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B33F4DCF-1A31-40F7-AD7E-7193082EFAF9}"/>
                </a:ext>
              </a:extLst>
            </p:cNvPr>
            <p:cNvSpPr/>
            <p:nvPr/>
          </p:nvSpPr>
          <p:spPr>
            <a:xfrm>
              <a:off x="4863588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Label propagation</a:t>
              </a:r>
              <a:endParaRPr lang="zh-TW" altLang="en-US" dirty="0"/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1C209BF8-D73A-4695-962B-8FAD3626162C}"/>
                </a:ext>
              </a:extLst>
            </p:cNvPr>
            <p:cNvSpPr/>
            <p:nvPr/>
          </p:nvSpPr>
          <p:spPr>
            <a:xfrm>
              <a:off x="7155809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Finalizing community</a:t>
              </a:r>
              <a:endParaRPr lang="zh-TW" altLang="en-US" dirty="0"/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C49F3826-2907-4E99-A8DC-E0D38FED0B0D}"/>
                </a:ext>
              </a:extLst>
            </p:cNvPr>
            <p:cNvSpPr/>
            <p:nvPr/>
          </p:nvSpPr>
          <p:spPr>
            <a:xfrm>
              <a:off x="2109775" y="3506310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771D46DB-9D2D-4F4A-AEC4-C787D2F21C04}"/>
                </a:ext>
              </a:extLst>
            </p:cNvPr>
            <p:cNvSpPr/>
            <p:nvPr/>
          </p:nvSpPr>
          <p:spPr>
            <a:xfrm>
              <a:off x="4393723" y="3506309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5B60EAE2-366C-4023-820D-03E29091F77C}"/>
                </a:ext>
              </a:extLst>
            </p:cNvPr>
            <p:cNvSpPr/>
            <p:nvPr/>
          </p:nvSpPr>
          <p:spPr>
            <a:xfrm>
              <a:off x="6692599" y="3506311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2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22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4410FB-A9B7-43D0-B5C6-DF2BED2E4ECC}"/>
              </a:ext>
            </a:extLst>
          </p:cNvPr>
          <p:cNvGrpSpPr/>
          <p:nvPr/>
        </p:nvGrpSpPr>
        <p:grpSpPr>
          <a:xfrm>
            <a:off x="279146" y="3247722"/>
            <a:ext cx="8651805" cy="979045"/>
            <a:chOff x="279146" y="3247722"/>
            <a:chExt cx="8651805" cy="979045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9D560AC-6BD2-4F6C-829C-8D03E819AB55}"/>
                </a:ext>
              </a:extLst>
            </p:cNvPr>
            <p:cNvSpPr/>
            <p:nvPr/>
          </p:nvSpPr>
          <p:spPr>
            <a:xfrm>
              <a:off x="279146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Initial </a:t>
              </a:r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F55123F6-C223-4D3B-93F8-77F435518810}"/>
                </a:ext>
              </a:extLst>
            </p:cNvPr>
            <p:cNvSpPr/>
            <p:nvPr/>
          </p:nvSpPr>
          <p:spPr>
            <a:xfrm>
              <a:off x="2571367" y="3247722"/>
              <a:ext cx="1775142" cy="979045"/>
            </a:xfrm>
            <a:prstGeom prst="roundRect">
              <a:avLst/>
            </a:prstGeom>
            <a:solidFill>
              <a:srgbClr val="92000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Create initial community </a:t>
              </a:r>
              <a:endParaRPr lang="zh-TW" altLang="en-US" dirty="0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B33F4DCF-1A31-40F7-AD7E-7193082EFAF9}"/>
                </a:ext>
              </a:extLst>
            </p:cNvPr>
            <p:cNvSpPr/>
            <p:nvPr/>
          </p:nvSpPr>
          <p:spPr>
            <a:xfrm>
              <a:off x="4863588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Label propagation</a:t>
              </a:r>
              <a:endParaRPr lang="zh-TW" altLang="en-US" dirty="0"/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1C209BF8-D73A-4695-962B-8FAD3626162C}"/>
                </a:ext>
              </a:extLst>
            </p:cNvPr>
            <p:cNvSpPr/>
            <p:nvPr/>
          </p:nvSpPr>
          <p:spPr>
            <a:xfrm>
              <a:off x="7155809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Finalizing community</a:t>
              </a:r>
              <a:endParaRPr lang="zh-TW" altLang="en-US" dirty="0"/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C49F3826-2907-4E99-A8DC-E0D38FED0B0D}"/>
                </a:ext>
              </a:extLst>
            </p:cNvPr>
            <p:cNvSpPr/>
            <p:nvPr/>
          </p:nvSpPr>
          <p:spPr>
            <a:xfrm>
              <a:off x="2109775" y="3506310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771D46DB-9D2D-4F4A-AEC4-C787D2F21C04}"/>
                </a:ext>
              </a:extLst>
            </p:cNvPr>
            <p:cNvSpPr/>
            <p:nvPr/>
          </p:nvSpPr>
          <p:spPr>
            <a:xfrm>
              <a:off x="4393723" y="3506309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5B60EAE2-366C-4023-820D-03E29091F77C}"/>
                </a:ext>
              </a:extLst>
            </p:cNvPr>
            <p:cNvSpPr/>
            <p:nvPr/>
          </p:nvSpPr>
          <p:spPr>
            <a:xfrm>
              <a:off x="6692599" y="3506311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865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23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ignore degree 1 and 2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49345B8-8D47-4035-9A9E-CD603DACB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1" y="2655945"/>
            <a:ext cx="3680761" cy="3629892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50A6D127-2A9C-4764-888E-2DF3B49931E8}"/>
              </a:ext>
            </a:extLst>
          </p:cNvPr>
          <p:cNvGrpSpPr/>
          <p:nvPr/>
        </p:nvGrpSpPr>
        <p:grpSpPr>
          <a:xfrm>
            <a:off x="4670885" y="2690325"/>
            <a:ext cx="6981738" cy="3629892"/>
            <a:chOff x="4670885" y="2737460"/>
            <a:chExt cx="6981738" cy="3629892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A478C10-757F-41F3-9806-65A8CFE6D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885" y="2737460"/>
              <a:ext cx="3677081" cy="3629892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610BC13-C42F-4C45-B1E0-BF6697ADE74D}"/>
                </a:ext>
              </a:extLst>
            </p:cNvPr>
            <p:cNvSpPr txBox="1"/>
            <p:nvPr/>
          </p:nvSpPr>
          <p:spPr bwMode="auto">
            <a:xfrm>
              <a:off x="7624072" y="2947319"/>
              <a:ext cx="4028551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87BB51"/>
                  </a:solidFill>
                  <a:effectLst/>
                  <a:uLnTx/>
                  <a:uFillTx/>
                  <a:ea typeface="+mj-ea"/>
                  <a:cs typeface="+mj-cs"/>
                </a:rPr>
                <a:t>Degree</a:t>
              </a:r>
              <a:r>
                <a:rPr kumimoji="1" lang="en-US" altLang="zh-TW" sz="1600" b="1" i="0" u="none" strike="noStrike" kern="0" cap="none" spc="0" normalizeH="0" noProof="0" dirty="0">
                  <a:ln>
                    <a:noFill/>
                  </a:ln>
                  <a:solidFill>
                    <a:srgbClr val="87BB51"/>
                  </a:solidFill>
                  <a:effectLst/>
                  <a:uLnTx/>
                  <a:uFillTx/>
                  <a:ea typeface="+mj-ea"/>
                  <a:cs typeface="+mj-cs"/>
                </a:rPr>
                <a:t> 2 </a:t>
              </a:r>
              <a:endPara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87BB51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053B433-3785-47BE-883E-7670D66386E8}"/>
                </a:ext>
              </a:extLst>
            </p:cNvPr>
            <p:cNvSpPr txBox="1"/>
            <p:nvPr/>
          </p:nvSpPr>
          <p:spPr bwMode="auto">
            <a:xfrm>
              <a:off x="5008420" y="4203599"/>
              <a:ext cx="4028551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3177BA"/>
                  </a:solidFill>
                  <a:effectLst/>
                  <a:uLnTx/>
                  <a:uFillTx/>
                  <a:ea typeface="+mj-ea"/>
                  <a:cs typeface="+mj-cs"/>
                </a:rPr>
                <a:t>Degree</a:t>
              </a:r>
              <a:r>
                <a:rPr kumimoji="1" lang="en-US" altLang="zh-TW" sz="1600" b="1" i="0" u="none" strike="noStrike" kern="0" cap="none" spc="0" normalizeH="0" noProof="0" dirty="0">
                  <a:ln>
                    <a:noFill/>
                  </a:ln>
                  <a:solidFill>
                    <a:srgbClr val="3177BA"/>
                  </a:solidFill>
                  <a:effectLst/>
                  <a:uLnTx/>
                  <a:uFillTx/>
                  <a:ea typeface="+mj-ea"/>
                  <a:cs typeface="+mj-cs"/>
                </a:rPr>
                <a:t> 1 </a:t>
              </a:r>
              <a:endPara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3177BA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871384BB-F101-4BC0-AD0D-2A9D260307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21" y="2733272"/>
            <a:ext cx="3782357" cy="37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24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find core nodes and diffuse their label</a:t>
            </a:r>
          </a:p>
        </p:txBody>
      </p:sp>
      <p:sp>
        <p:nvSpPr>
          <p:cNvPr id="15" name="頁尾版面配置區 4">
            <a:extLst>
              <a:ext uri="{FF2B5EF4-FFF2-40B4-BE49-F238E27FC236}">
                <a16:creationId xmlns:a16="http://schemas.microsoft.com/office/drawing/2014/main" id="{9BFAE898-7433-4BBA-93E9-6FB90F88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788" y="6518671"/>
            <a:ext cx="5420678" cy="364331"/>
          </a:xfrm>
        </p:spPr>
        <p:txBody>
          <a:bodyPr/>
          <a:lstStyle/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C9666B1-0634-44A5-AD21-6A8B4945D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4" y="2934270"/>
            <a:ext cx="3587985" cy="3584401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63444" y="3380290"/>
            <a:ext cx="9554144" cy="2811579"/>
            <a:chOff x="163444" y="3380290"/>
            <a:chExt cx="9554144" cy="2811579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B7F6C11-040C-45BC-BB2A-DE56B5B3D010}"/>
                </a:ext>
              </a:extLst>
            </p:cNvPr>
            <p:cNvSpPr txBox="1"/>
            <p:nvPr/>
          </p:nvSpPr>
          <p:spPr bwMode="auto">
            <a:xfrm>
              <a:off x="3992998" y="5843062"/>
              <a:ext cx="4765963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Start to 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diffuse label to it’s neighbors 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!</a:t>
              </a:r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163444" y="3380290"/>
              <a:ext cx="9554144" cy="2299268"/>
              <a:chOff x="163444" y="3380290"/>
              <a:chExt cx="9554144" cy="22992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26">
                    <a:extLst>
                      <a:ext uri="{FF2B5EF4-FFF2-40B4-BE49-F238E27FC236}">
                        <a16:creationId xmlns:a16="http://schemas.microsoft.com/office/drawing/2014/main" id="{796C1CED-8AEF-44A1-9591-BCF8AE823D35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1775217" y="3658664"/>
                    <a:ext cx="6683216" cy="58483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101597" tIns="50797" rIns="101597" bIns="50797" numCol="1" rtlCol="0" anchor="b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defTabSz="101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𝒅𝒆𝒈𝒓𝒆𝒆</m:t>
                          </m:r>
                          <m:d>
                            <m:dPr>
                              <m:ctrlP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𝟐</m:t>
                              </m:r>
                            </m:e>
                          </m:d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≥ </m:t>
                          </m:r>
                          <m:sSup>
                            <m:sSupPr>
                              <m:ctrlP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kumimoji="1" lang="en-US" altLang="zh-TW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</a:rPr>
                                    <m:t>𝟑𝟑</m:t>
                                  </m:r>
                                </m:num>
                                <m:den>
                                  <m:r>
                                    <a:rPr kumimoji="1" lang="en-US" altLang="zh-TW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j-cs"/>
                                    </a:rPr>
                                    <m:t>𝟐𝟏</m:t>
                                  </m:r>
                                </m:den>
                              </m:f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kumimoji="1" lang="zh-TW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ea typeface="+mj-ea"/>
                      <a:cs typeface="+mj-cs"/>
                    </a:endParaRPr>
                  </a:p>
                </p:txBody>
              </p:sp>
            </mc:Choice>
            <mc:Fallback xmlns="">
              <p:sp>
                <p:nvSpPr>
                  <p:cNvPr id="27" name="文字方塊 26">
                    <a:extLst>
                      <a:ext uri="{FF2B5EF4-FFF2-40B4-BE49-F238E27FC236}">
                        <a16:creationId xmlns:a16="http://schemas.microsoft.com/office/drawing/2014/main" id="{796C1CED-8AEF-44A1-9591-BCF8AE823D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75217" y="3658664"/>
                    <a:ext cx="6683216" cy="58483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F565716A-313E-4931-9827-C9FE0DE2F2B6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594482" y="4469729"/>
                    <a:ext cx="6683216" cy="3488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101597" tIns="50797" rIns="101597" bIns="50797" numCol="1" rtlCol="0" anchor="b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defTabSz="101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𝒅𝒆𝒈𝒓𝒆𝒆</m:t>
                          </m:r>
                          <m:d>
                            <m:dPr>
                              <m:ctrlP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𝟐</m:t>
                              </m:r>
                            </m:e>
                          </m:d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≥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𝒂𝒗𝒆𝒓𝒂𝒈𝒆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_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𝒅𝒆𝒈𝒓𝒆𝒆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(</m:t>
                          </m:r>
                          <m:r>
                            <a:rPr kumimoji="1" lang="zh-TW" altLang="en-US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𝚪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(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𝟐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))</m:t>
                          </m:r>
                        </m:oMath>
                      </m:oMathPara>
                    </a14:m>
                    <a:endParaRPr kumimoji="1" lang="zh-TW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j-ea"/>
                      <a:cs typeface="+mj-cs"/>
                    </a:endParaRPr>
                  </a:p>
                </p:txBody>
              </p:sp>
            </mc:Choice>
            <mc:Fallback xmlns=""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F565716A-313E-4931-9827-C9FE0DE2F2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94482" y="4469729"/>
                    <a:ext cx="6683216" cy="34880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526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BC93F3D9-AAA9-4563-AC25-5159E144CA92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3034372" y="5100688"/>
                    <a:ext cx="6683216" cy="57887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101597" tIns="50797" rIns="101597" bIns="50797" numCol="1" rtlCol="0" anchor="b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defTabSz="101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1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𝒅𝒆𝒈𝒓𝒆𝒆</m:t>
                              </m:r>
                              <m:d>
                                <m:dPr>
                                  <m:ctrlPr>
                                    <a:rPr kumimoji="1" lang="en-US" altLang="zh-TW" sz="1600" b="1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1600" b="1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  <m:r>
                                <a:rPr kumimoji="1" lang="en-US" altLang="zh-TW" sz="1600" b="1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TW" sz="1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𝒂𝒗𝒆𝒓𝒂𝒈𝒆</m:t>
                              </m:r>
                              <m:r>
                                <a:rPr kumimoji="1" lang="en-US" altLang="zh-TW" sz="1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kumimoji="1" lang="en-US" altLang="zh-TW" sz="1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𝒅𝒆𝒈𝒓𝒆𝒆</m:t>
                              </m:r>
                              <m:r>
                                <a:rPr kumimoji="1" lang="en-US" altLang="zh-TW" sz="1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zh-TW" altLang="en-US" sz="1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𝚪</m:t>
                              </m:r>
                              <m:r>
                                <a:rPr kumimoji="1" lang="en-US" altLang="zh-TW" sz="1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1600" b="1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kumimoji="1" lang="en-US" altLang="zh-TW" sz="1600" b="1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num>
                            <m:den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≥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𝟒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.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𝟕𝟏𝟒</m:t>
                          </m:r>
                        </m:oMath>
                      </m:oMathPara>
                    </a14:m>
                    <a:endParaRPr kumimoji="1" lang="zh-TW" alt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ea typeface="+mj-ea"/>
                      <a:cs typeface="+mj-cs"/>
                    </a:endParaRPr>
                  </a:p>
                </p:txBody>
              </p:sp>
            </mc:Choice>
            <mc:Fallback xmlns="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BC93F3D9-AAA9-4563-AC25-5159E144CA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34372" y="5100688"/>
                    <a:ext cx="6683216" cy="5788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3D70822-4B7F-46C3-9AF5-B03BBFCBD6F5}"/>
                  </a:ext>
                </a:extLst>
              </p:cNvPr>
              <p:cNvSpPr/>
              <p:nvPr/>
            </p:nvSpPr>
            <p:spPr>
              <a:xfrm>
                <a:off x="163444" y="3380290"/>
                <a:ext cx="341619" cy="31219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" name="群組 2"/>
          <p:cNvGrpSpPr/>
          <p:nvPr/>
        </p:nvGrpSpPr>
        <p:grpSpPr>
          <a:xfrm>
            <a:off x="357436" y="2922644"/>
            <a:ext cx="3416874" cy="1690169"/>
            <a:chOff x="357436" y="2922644"/>
            <a:chExt cx="3416874" cy="169016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E0BCE55-03E5-4158-AC98-5AF000B0975F}"/>
                </a:ext>
              </a:extLst>
            </p:cNvPr>
            <p:cNvSpPr/>
            <p:nvPr/>
          </p:nvSpPr>
          <p:spPr>
            <a:xfrm>
              <a:off x="357436" y="4118744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179D69B-789F-4A07-A306-B95DFC1D088C}"/>
                </a:ext>
              </a:extLst>
            </p:cNvPr>
            <p:cNvSpPr/>
            <p:nvPr/>
          </p:nvSpPr>
          <p:spPr>
            <a:xfrm>
              <a:off x="1424235" y="3484339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23A1A73-49AC-478C-B8C6-F42AC7A7B717}"/>
                </a:ext>
              </a:extLst>
            </p:cNvPr>
            <p:cNvSpPr/>
            <p:nvPr/>
          </p:nvSpPr>
          <p:spPr>
            <a:xfrm>
              <a:off x="1466028" y="4228039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9FD6398-8DA9-466F-8FDA-ADD2A844E87A}"/>
                </a:ext>
              </a:extLst>
            </p:cNvPr>
            <p:cNvSpPr/>
            <p:nvPr/>
          </p:nvSpPr>
          <p:spPr>
            <a:xfrm>
              <a:off x="3423328" y="4299549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0C8BA76-3873-4E2A-B244-FC595B5D3D97}"/>
                </a:ext>
              </a:extLst>
            </p:cNvPr>
            <p:cNvSpPr/>
            <p:nvPr/>
          </p:nvSpPr>
          <p:spPr>
            <a:xfrm>
              <a:off x="943945" y="2922644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37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35793"/>
              </p:ext>
            </p:extLst>
          </p:nvPr>
        </p:nvGraphicFramePr>
        <p:xfrm>
          <a:off x="3982165" y="2764294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p:sp>
        <p:nvSpPr>
          <p:cNvPr id="38" name="文字方塊 37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363150" y="3019180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348888" y="2713992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19262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25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find core nodes and diffuse their label</a:t>
            </a: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68671657-A89C-43BB-B98F-1700FBD172CE}"/>
              </a:ext>
            </a:extLst>
          </p:cNvPr>
          <p:cNvGrpSpPr/>
          <p:nvPr/>
        </p:nvGrpSpPr>
        <p:grpSpPr>
          <a:xfrm>
            <a:off x="998354" y="2665740"/>
            <a:ext cx="5617990" cy="4023439"/>
            <a:chOff x="998354" y="2750583"/>
            <a:chExt cx="5617990" cy="4023439"/>
          </a:xfrm>
        </p:grpSpPr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5C6C0AEB-E8B5-43C8-92CD-DD6B60CF1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407" y="2750583"/>
              <a:ext cx="4232937" cy="4023439"/>
            </a:xfrm>
            <a:prstGeom prst="rect">
              <a:avLst/>
            </a:prstGeom>
          </p:spPr>
        </p:pic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41102AC1-7CBF-4C83-93A4-F4DE69720EC3}"/>
                </a:ext>
              </a:extLst>
            </p:cNvPr>
            <p:cNvSpPr txBox="1"/>
            <p:nvPr/>
          </p:nvSpPr>
          <p:spPr bwMode="auto">
            <a:xfrm>
              <a:off x="998354" y="2750583"/>
              <a:ext cx="886496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sng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Node 0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DCBAA57B-BC47-45D0-9BDA-FB4973C2220D}"/>
              </a:ext>
            </a:extLst>
          </p:cNvPr>
          <p:cNvGrpSpPr/>
          <p:nvPr/>
        </p:nvGrpSpPr>
        <p:grpSpPr>
          <a:xfrm>
            <a:off x="929271" y="2394254"/>
            <a:ext cx="6330701" cy="3437425"/>
            <a:chOff x="919844" y="2488521"/>
            <a:chExt cx="6330701" cy="3437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70ADD380-61BD-4C7E-B187-E29B929F2555}"/>
                    </a:ext>
                  </a:extLst>
                </p:cNvPr>
                <p:cNvSpPr txBox="1"/>
                <p:nvPr/>
              </p:nvSpPr>
              <p:spPr bwMode="auto">
                <a:xfrm>
                  <a:off x="919844" y="2488521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𝒖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𝟐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,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𝒗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𝟎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70ADD380-61BD-4C7E-B187-E29B929F25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9844" y="2488521"/>
                  <a:ext cx="4765963" cy="3488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F6554B7-8773-467E-8D84-1D8979811DED}"/>
                    </a:ext>
                  </a:extLst>
                </p:cNvPr>
                <p:cNvSpPr txBox="1"/>
                <p:nvPr/>
              </p:nvSpPr>
              <p:spPr bwMode="auto">
                <a:xfrm>
                  <a:off x="919845" y="3349274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𝟕</m:t>
                        </m:r>
                        <m:r>
                          <a:rPr kumimoji="1" lang="en-US" altLang="zh-TW" sz="16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&gt;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𝟎</m:t>
                            </m:r>
                          </m:e>
                        </m:d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𝟑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F6554B7-8773-467E-8D84-1D8979811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9845" y="3349274"/>
                  <a:ext cx="4765963" cy="348807"/>
                </a:xfrm>
                <a:prstGeom prst="rect">
                  <a:avLst/>
                </a:prstGeom>
                <a:blipFill>
                  <a:blip r:embed="rId4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1F903838-1E40-4E3D-842F-F8867853FD29}"/>
                </a:ext>
              </a:extLst>
            </p:cNvPr>
            <p:cNvCxnSpPr/>
            <p:nvPr/>
          </p:nvCxnSpPr>
          <p:spPr>
            <a:xfrm>
              <a:off x="3302825" y="3698081"/>
              <a:ext cx="0" cy="59047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478F9127-75FB-462E-813B-50C585C5EF07}"/>
                </a:ext>
              </a:extLst>
            </p:cNvPr>
            <p:cNvCxnSpPr/>
            <p:nvPr/>
          </p:nvCxnSpPr>
          <p:spPr>
            <a:xfrm>
              <a:off x="4128655" y="4387273"/>
              <a:ext cx="72967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021EC0A7-7069-447D-A0B1-09C3DA83DAA0}"/>
                </a:ext>
              </a:extLst>
            </p:cNvPr>
            <p:cNvCxnSpPr/>
            <p:nvPr/>
          </p:nvCxnSpPr>
          <p:spPr>
            <a:xfrm>
              <a:off x="4867564" y="4396509"/>
              <a:ext cx="0" cy="95134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10F70F7B-1414-4836-B887-5B2A3DA0663E}"/>
                    </a:ext>
                  </a:extLst>
                </p:cNvPr>
                <p:cNvSpPr txBox="1"/>
                <p:nvPr/>
              </p:nvSpPr>
              <p:spPr bwMode="auto">
                <a:xfrm>
                  <a:off x="2484582" y="5577139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𝒍𝒂𝒃𝒆𝒍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𝟎</m:t>
                            </m:r>
                          </m:e>
                        </m:d>
                        <m:r>
                          <a:rPr kumimoji="1" lang="en-US" altLang="zh-TW" sz="16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←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𝟐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10F70F7B-1414-4836-B887-5B2A3DA066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4582" y="5577139"/>
                  <a:ext cx="4765963" cy="3488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AFD6EEF4-951F-40C8-924A-74007DAEA990}"/>
              </a:ext>
            </a:extLst>
          </p:cNvPr>
          <p:cNvGrpSpPr/>
          <p:nvPr/>
        </p:nvGrpSpPr>
        <p:grpSpPr>
          <a:xfrm>
            <a:off x="938413" y="2394254"/>
            <a:ext cx="6330701" cy="4294928"/>
            <a:chOff x="938698" y="2394251"/>
            <a:chExt cx="6330701" cy="4294928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1F4759B4-F807-4198-AD1C-147AB810D1F5}"/>
                </a:ext>
              </a:extLst>
            </p:cNvPr>
            <p:cNvGrpSpPr/>
            <p:nvPr/>
          </p:nvGrpSpPr>
          <p:grpSpPr>
            <a:xfrm>
              <a:off x="998354" y="2665740"/>
              <a:ext cx="5617990" cy="4023439"/>
              <a:chOff x="998354" y="2750583"/>
              <a:chExt cx="5617990" cy="4023439"/>
            </a:xfrm>
          </p:grpSpPr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0CCCE64C-4CDF-4B9A-8B30-50F146C4E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83407" y="2750583"/>
                <a:ext cx="4232937" cy="4023439"/>
              </a:xfrm>
              <a:prstGeom prst="rect">
                <a:avLst/>
              </a:prstGeom>
            </p:spPr>
          </p:pic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B58E875A-2735-4B80-A1D2-8237C9041BF4}"/>
                  </a:ext>
                </a:extLst>
              </p:cNvPr>
              <p:cNvSpPr txBox="1"/>
              <p:nvPr/>
            </p:nvSpPr>
            <p:spPr bwMode="auto">
              <a:xfrm>
                <a:off x="998354" y="2750583"/>
                <a:ext cx="886496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TW" sz="1600" b="1" i="0" u="sng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Node 1</a:t>
                </a:r>
              </a:p>
            </p:txBody>
          </p: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66597FB6-8083-4A0E-8645-CDB580C1BCF3}"/>
                </a:ext>
              </a:extLst>
            </p:cNvPr>
            <p:cNvGrpSpPr/>
            <p:nvPr/>
          </p:nvGrpSpPr>
          <p:grpSpPr>
            <a:xfrm>
              <a:off x="938698" y="2394251"/>
              <a:ext cx="6330701" cy="3437425"/>
              <a:chOff x="919844" y="2488521"/>
              <a:chExt cx="6330701" cy="3437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字方塊 74">
                    <a:extLst>
                      <a:ext uri="{FF2B5EF4-FFF2-40B4-BE49-F238E27FC236}">
                        <a16:creationId xmlns:a16="http://schemas.microsoft.com/office/drawing/2014/main" id="{5E99A5F7-E317-44CB-A18C-169D347690E9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919844" y="2488521"/>
                    <a:ext cx="4765963" cy="3488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101597" tIns="50797" rIns="101597" bIns="50797" numCol="1" rtlCol="0" anchor="b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defTabSz="101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𝒖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=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𝟐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 , 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𝒗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=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𝟏</m:t>
                          </m:r>
                        </m:oMath>
                      </m:oMathPara>
                    </a14:m>
                    <a:endPara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ea typeface="+mj-ea"/>
                      <a:cs typeface="+mj-cs"/>
                    </a:endParaRPr>
                  </a:p>
                </p:txBody>
              </p:sp>
            </mc:Choice>
            <mc:Fallback xmlns="">
              <p:sp>
                <p:nvSpPr>
                  <p:cNvPr id="75" name="文字方塊 74">
                    <a:extLst>
                      <a:ext uri="{FF2B5EF4-FFF2-40B4-BE49-F238E27FC236}">
                        <a16:creationId xmlns:a16="http://schemas.microsoft.com/office/drawing/2014/main" id="{5E99A5F7-E317-44CB-A18C-169D347690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19844" y="2488521"/>
                    <a:ext cx="4765963" cy="34880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字方塊 75">
                    <a:extLst>
                      <a:ext uri="{FF2B5EF4-FFF2-40B4-BE49-F238E27FC236}">
                        <a16:creationId xmlns:a16="http://schemas.microsoft.com/office/drawing/2014/main" id="{25AAFC69-FC35-4100-A7B9-3F64F8FDE331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919845" y="3349274"/>
                    <a:ext cx="4765963" cy="3488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101597" tIns="50797" rIns="101597" bIns="50797" numCol="1" rtlCol="0" anchor="b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defTabSz="101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𝒅𝒆𝒈</m:t>
                          </m:r>
                          <m:d>
                            <m:dPr>
                              <m:ctrlP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𝟐</m:t>
                              </m:r>
                            </m:e>
                          </m:d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=</m:t>
                          </m:r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𝟕</m:t>
                          </m:r>
                          <m:r>
                            <a:rPr kumimoji="1" lang="en-US" altLang="zh-TW" sz="16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&gt;</m:t>
                          </m:r>
                          <m:r>
                            <a:rPr kumimoji="1" lang="en-US" altLang="zh-TW" sz="1600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𝒅𝒆𝒈</m:t>
                          </m:r>
                          <m:d>
                            <m:dPr>
                              <m:ctrlPr>
                                <a:rPr kumimoji="1" lang="en-US" altLang="zh-TW" sz="1600" b="1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1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j-cs"/>
                                </a:rPr>
                                <m:t>𝟏</m:t>
                              </m:r>
                            </m:e>
                          </m:d>
                          <m:r>
                            <a:rPr kumimoji="1" lang="en-US" altLang="zh-TW" sz="1600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=</m:t>
                          </m:r>
                          <m:r>
                            <a:rPr kumimoji="1" lang="en-US" altLang="zh-TW" sz="1600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</a:rPr>
                            <m:t>𝟑</m:t>
                          </m:r>
                        </m:oMath>
                      </m:oMathPara>
                    </a14:m>
                    <a:endPara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ea typeface="+mj-ea"/>
                      <a:cs typeface="+mj-cs"/>
                    </a:endParaRPr>
                  </a:p>
                </p:txBody>
              </p:sp>
            </mc:Choice>
            <mc:Fallback xmlns="">
              <p:sp>
                <p:nvSpPr>
                  <p:cNvPr id="76" name="文字方塊 75">
                    <a:extLst>
                      <a:ext uri="{FF2B5EF4-FFF2-40B4-BE49-F238E27FC236}">
                        <a16:creationId xmlns:a16="http://schemas.microsoft.com/office/drawing/2014/main" id="{25AAFC69-FC35-4100-A7B9-3F64F8FDE3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19845" y="3349274"/>
                    <a:ext cx="4765963" cy="34880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0526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D3BCB834-7026-421A-BD7A-8B382D65AEAF}"/>
                  </a:ext>
                </a:extLst>
              </p:cNvPr>
              <p:cNvCxnSpPr/>
              <p:nvPr/>
            </p:nvCxnSpPr>
            <p:spPr>
              <a:xfrm>
                <a:off x="3302825" y="3698081"/>
                <a:ext cx="0" cy="59047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59BE4AAB-EE09-46FA-AC03-938B58F85594}"/>
                  </a:ext>
                </a:extLst>
              </p:cNvPr>
              <p:cNvCxnSpPr/>
              <p:nvPr/>
            </p:nvCxnSpPr>
            <p:spPr>
              <a:xfrm>
                <a:off x="4128655" y="4387273"/>
                <a:ext cx="72967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E4ACF667-769E-4573-B1AA-5ACDA3F9AA05}"/>
                  </a:ext>
                </a:extLst>
              </p:cNvPr>
              <p:cNvCxnSpPr/>
              <p:nvPr/>
            </p:nvCxnSpPr>
            <p:spPr>
              <a:xfrm>
                <a:off x="4867564" y="4396509"/>
                <a:ext cx="0" cy="95134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字方塊 79">
                    <a:extLst>
                      <a:ext uri="{FF2B5EF4-FFF2-40B4-BE49-F238E27FC236}">
                        <a16:creationId xmlns:a16="http://schemas.microsoft.com/office/drawing/2014/main" id="{7CACF4EC-C61B-49CE-A9F0-6F98D4B852CC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484582" y="5577139"/>
                    <a:ext cx="4765963" cy="3488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101597" tIns="50797" rIns="101597" bIns="50797" numCol="1" rtlCol="0" anchor="b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defTabSz="10160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𝒍𝒂𝒃𝒆𝒍</m:t>
                          </m:r>
                          <m:d>
                            <m:dPr>
                              <m:ctrlP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𝟏</m:t>
                              </m:r>
                            </m:e>
                          </m:d>
                          <m:r>
                            <a:rPr kumimoji="1" lang="en-US" altLang="zh-TW" sz="1600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←</m:t>
                          </m:r>
                          <m:r>
                            <a:rPr kumimoji="1" lang="en-US" altLang="zh-TW" sz="1600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𝟐</m:t>
                          </m:r>
                        </m:oMath>
                      </m:oMathPara>
                    </a14:m>
                    <a:endPara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ea typeface="+mj-ea"/>
                      <a:cs typeface="+mj-cs"/>
                    </a:endParaRPr>
                  </a:p>
                </p:txBody>
              </p:sp>
            </mc:Choice>
            <mc:Fallback xmlns="">
              <p:sp>
                <p:nvSpPr>
                  <p:cNvPr id="80" name="文字方塊 79">
                    <a:extLst>
                      <a:ext uri="{FF2B5EF4-FFF2-40B4-BE49-F238E27FC236}">
                        <a16:creationId xmlns:a16="http://schemas.microsoft.com/office/drawing/2014/main" id="{7CACF4EC-C61B-49CE-A9F0-6F98D4B852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4582" y="5577139"/>
                    <a:ext cx="4765963" cy="34880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89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26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find core nodes and diffuse their label</a:t>
            </a:r>
          </a:p>
        </p:txBody>
      </p:sp>
      <p:sp>
        <p:nvSpPr>
          <p:cNvPr id="15" name="頁尾版面配置區 4">
            <a:extLst>
              <a:ext uri="{FF2B5EF4-FFF2-40B4-BE49-F238E27FC236}">
                <a16:creationId xmlns:a16="http://schemas.microsoft.com/office/drawing/2014/main" id="{9BFAE898-7433-4BBA-93E9-6FB90F88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788" y="6518671"/>
            <a:ext cx="5420678" cy="364331"/>
          </a:xfrm>
        </p:spPr>
        <p:txBody>
          <a:bodyPr/>
          <a:lstStyle/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C9666B1-0634-44A5-AD21-6A8B4945D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4" y="2934270"/>
            <a:ext cx="3587985" cy="3584401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13D70822-4B7F-46C3-9AF5-B03BBFCBD6F5}"/>
              </a:ext>
            </a:extLst>
          </p:cNvPr>
          <p:cNvSpPr/>
          <p:nvPr/>
        </p:nvSpPr>
        <p:spPr>
          <a:xfrm>
            <a:off x="163444" y="3380290"/>
            <a:ext cx="341619" cy="312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41664"/>
              </p:ext>
            </p:extLst>
          </p:nvPr>
        </p:nvGraphicFramePr>
        <p:xfrm>
          <a:off x="3982165" y="2764294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p:sp>
        <p:nvSpPr>
          <p:cNvPr id="38" name="文字方塊 37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363150" y="3019180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348888" y="2713992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22710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27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find core nodes and diffuse their label</a:t>
            </a:r>
          </a:p>
        </p:txBody>
      </p:sp>
      <p:sp>
        <p:nvSpPr>
          <p:cNvPr id="15" name="頁尾版面配置區 4">
            <a:extLst>
              <a:ext uri="{FF2B5EF4-FFF2-40B4-BE49-F238E27FC236}">
                <a16:creationId xmlns:a16="http://schemas.microsoft.com/office/drawing/2014/main" id="{9BFAE898-7433-4BBA-93E9-6FB90F88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788" y="6518671"/>
            <a:ext cx="5420678" cy="364331"/>
          </a:xfrm>
        </p:spPr>
        <p:txBody>
          <a:bodyPr/>
          <a:lstStyle/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C9666B1-0634-44A5-AD21-6A8B4945D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4" y="2934270"/>
            <a:ext cx="3587985" cy="3584401"/>
          </a:xfrm>
          <a:prstGeom prst="rect">
            <a:avLst/>
          </a:prstGeom>
        </p:spPr>
      </p:pic>
      <p:graphicFrame>
        <p:nvGraphicFramePr>
          <p:cNvPr id="37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502081"/>
              </p:ext>
            </p:extLst>
          </p:nvPr>
        </p:nvGraphicFramePr>
        <p:xfrm>
          <a:off x="4365784" y="2758798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p:sp>
        <p:nvSpPr>
          <p:cNvPr id="38" name="文字方塊 37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746769" y="3036143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732507" y="2730955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  <p:sp>
        <p:nvSpPr>
          <p:cNvPr id="18" name="頁尾版面配置區 4">
            <a:extLst>
              <a:ext uri="{FF2B5EF4-FFF2-40B4-BE49-F238E27FC236}">
                <a16:creationId xmlns:a16="http://schemas.microsoft.com/office/drawing/2014/main" id="{8FCC8451-C4DF-44E0-B3CA-CABE807772E8}"/>
              </a:ext>
            </a:extLst>
          </p:cNvPr>
          <p:cNvSpPr txBox="1">
            <a:spLocks/>
          </p:cNvSpPr>
          <p:nvPr/>
        </p:nvSpPr>
        <p:spPr>
          <a:xfrm>
            <a:off x="2272788" y="6518671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9052712-1414-4EEA-996C-CF57A659F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4" y="2934270"/>
            <a:ext cx="3587985" cy="3584401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241420" y="3692480"/>
            <a:ext cx="8342470" cy="2899336"/>
            <a:chOff x="1241420" y="3692480"/>
            <a:chExt cx="8342470" cy="289933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02D8174-DA79-493C-8E3B-82FAFE0F9223}"/>
                </a:ext>
              </a:extLst>
            </p:cNvPr>
            <p:cNvSpPr/>
            <p:nvPr/>
          </p:nvSpPr>
          <p:spPr>
            <a:xfrm>
              <a:off x="1241420" y="4920219"/>
              <a:ext cx="341619" cy="3121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9796870A-33F6-4CDE-8D97-D604AA674944}"/>
                </a:ext>
              </a:extLst>
            </p:cNvPr>
            <p:cNvSpPr txBox="1"/>
            <p:nvPr/>
          </p:nvSpPr>
          <p:spPr bwMode="auto">
            <a:xfrm>
              <a:off x="3655101" y="3692480"/>
              <a:ext cx="4765963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Find 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node 8 is core node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1ED20B93-735B-4AE5-8BBA-D0111EC81E45}"/>
                    </a:ext>
                  </a:extLst>
                </p:cNvPr>
                <p:cNvSpPr txBox="1"/>
                <p:nvPr/>
              </p:nvSpPr>
              <p:spPr bwMode="auto">
                <a:xfrm>
                  <a:off x="1641519" y="4058611"/>
                  <a:ext cx="6683216" cy="584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𝒅𝒆𝒈𝒓𝒆𝒆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𝟖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≥ </m:t>
                        </m:r>
                        <m:sSup>
                          <m:sSup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(</m:t>
                            </m:r>
                            <m:f>
                              <m:f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𝟑𝟑</m:t>
                                </m:r>
                              </m:num>
                              <m:den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𝟐𝟏</m:t>
                                </m:r>
                              </m:den>
                            </m:f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1ED20B93-735B-4AE5-8BBA-D0111EC81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41519" y="4058611"/>
                  <a:ext cx="6683216" cy="584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7CF5C437-ACB0-45BB-BE33-14BCE0FD2A40}"/>
                    </a:ext>
                  </a:extLst>
                </p:cNvPr>
                <p:cNvSpPr txBox="1"/>
                <p:nvPr/>
              </p:nvSpPr>
              <p:spPr bwMode="auto">
                <a:xfrm>
                  <a:off x="2460784" y="4869676"/>
                  <a:ext cx="6683216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𝒅𝒆𝒈𝒓𝒆𝒆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𝟖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≥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𝒂𝒗𝒆𝒓𝒂𝒈𝒆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_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𝒅𝒆𝒈𝒓𝒆𝒆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(</m:t>
                        </m:r>
                        <m:r>
                          <a:rPr kumimoji="1" lang="zh-TW" alt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𝚪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(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𝟖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))</m:t>
                        </m:r>
                      </m:oMath>
                    </m:oMathPara>
                  </a14:m>
                  <a:endParaRPr kumimoji="1" lang="zh-TW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7CF5C437-ACB0-45BB-BE33-14BCE0FD2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60784" y="4869676"/>
                  <a:ext cx="6683216" cy="348807"/>
                </a:xfrm>
                <a:prstGeom prst="rect">
                  <a:avLst/>
                </a:prstGeom>
                <a:blipFill>
                  <a:blip r:embed="rId5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FFEC9DA8-514D-43A2-8B62-CE43A78DD9FB}"/>
                    </a:ext>
                  </a:extLst>
                </p:cNvPr>
                <p:cNvSpPr txBox="1"/>
                <p:nvPr/>
              </p:nvSpPr>
              <p:spPr bwMode="auto">
                <a:xfrm>
                  <a:off x="2900674" y="5494671"/>
                  <a:ext cx="6683216" cy="584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𝒅𝒆𝒈𝒓𝒆𝒆</m:t>
                            </m:r>
                            <m:d>
                              <m:dPr>
                                <m:ctrlPr>
                                  <a:rPr kumimoji="1" lang="en-US" altLang="zh-TW" sz="1600" b="1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d>
                            <m:r>
                              <a:rPr kumimoji="1" lang="en-US" altLang="zh-TW" sz="1600" b="1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𝒂𝒗𝒆𝒓𝒂𝒈𝒆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𝒅𝒆𝒈𝒓𝒆𝒆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zh-TW" altLang="en-US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𝚪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1600" b="1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𝟖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</m:t>
                            </m:r>
                          </m:num>
                          <m:den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den>
                        </m:f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≥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𝟒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.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𝟕𝟏𝟒</m:t>
                        </m:r>
                      </m:oMath>
                    </m:oMathPara>
                  </a14:m>
                  <a:endParaRPr kumimoji="1" lang="zh-TW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FFEC9DA8-514D-43A2-8B62-CE43A78DD9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00674" y="5494671"/>
                  <a:ext cx="6683216" cy="584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7E43FB93-D925-40D0-8772-ECCFB2FB7BC2}"/>
                </a:ext>
              </a:extLst>
            </p:cNvPr>
            <p:cNvSpPr txBox="1"/>
            <p:nvPr/>
          </p:nvSpPr>
          <p:spPr bwMode="auto">
            <a:xfrm>
              <a:off x="3859300" y="6243009"/>
              <a:ext cx="4765963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Start to 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diffuse label to it’s neighbors 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!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09600" y="5102426"/>
            <a:ext cx="2590289" cy="1423018"/>
            <a:chOff x="609600" y="5102426"/>
            <a:chExt cx="2590289" cy="14230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F6D43AD-4671-459B-9301-07A21A5BD1FC}"/>
                </a:ext>
              </a:extLst>
            </p:cNvPr>
            <p:cNvSpPr/>
            <p:nvPr/>
          </p:nvSpPr>
          <p:spPr>
            <a:xfrm>
              <a:off x="609600" y="5929745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E13750-310B-4FA1-A723-4E47C562649A}"/>
                </a:ext>
              </a:extLst>
            </p:cNvPr>
            <p:cNvSpPr/>
            <p:nvPr/>
          </p:nvSpPr>
          <p:spPr>
            <a:xfrm>
              <a:off x="1878802" y="5398692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B56F76C-6712-42DA-939D-07E1E36042EE}"/>
                </a:ext>
              </a:extLst>
            </p:cNvPr>
            <p:cNvSpPr/>
            <p:nvPr/>
          </p:nvSpPr>
          <p:spPr>
            <a:xfrm>
              <a:off x="2848907" y="5102426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73B2247-2A5B-42FA-A6FE-42EA2F4D6FCD}"/>
                </a:ext>
              </a:extLst>
            </p:cNvPr>
            <p:cNvSpPr/>
            <p:nvPr/>
          </p:nvSpPr>
          <p:spPr>
            <a:xfrm>
              <a:off x="1781945" y="6212180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5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28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find core nodes and diffuse their label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34F1923-9344-4152-88D2-90E4FF41F2DE}"/>
              </a:ext>
            </a:extLst>
          </p:cNvPr>
          <p:cNvGrpSpPr/>
          <p:nvPr/>
        </p:nvGrpSpPr>
        <p:grpSpPr>
          <a:xfrm>
            <a:off x="919844" y="2441386"/>
            <a:ext cx="6330701" cy="4285501"/>
            <a:chOff x="919844" y="2488521"/>
            <a:chExt cx="6330701" cy="4285501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D6FA6F3-4BAB-46F1-BA67-2C154BF6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3407" y="2750583"/>
              <a:ext cx="4232937" cy="4023439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5D7EC39-4477-418E-8FD7-C5B3BD734B1B}"/>
                </a:ext>
              </a:extLst>
            </p:cNvPr>
            <p:cNvSpPr txBox="1"/>
            <p:nvPr/>
          </p:nvSpPr>
          <p:spPr bwMode="auto">
            <a:xfrm>
              <a:off x="998354" y="2750583"/>
              <a:ext cx="886496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sng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Node 9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911618B0-D013-428E-A909-02721410071B}"/>
                    </a:ext>
                  </a:extLst>
                </p:cNvPr>
                <p:cNvSpPr txBox="1"/>
                <p:nvPr/>
              </p:nvSpPr>
              <p:spPr bwMode="auto">
                <a:xfrm>
                  <a:off x="919844" y="2488521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𝒖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𝟖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,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𝒗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𝟗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911618B0-D013-428E-A909-0272141007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9844" y="2488521"/>
                  <a:ext cx="4765963" cy="3488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E540E9C4-1100-4058-AD69-FB77286BB420}"/>
                    </a:ext>
                  </a:extLst>
                </p:cNvPr>
                <p:cNvSpPr txBox="1"/>
                <p:nvPr/>
              </p:nvSpPr>
              <p:spPr bwMode="auto">
                <a:xfrm>
                  <a:off x="919845" y="3349274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𝟖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𝟔</m:t>
                        </m:r>
                        <m:r>
                          <a:rPr kumimoji="1" lang="en-US" altLang="zh-TW" sz="16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&gt;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𝟗</m:t>
                            </m:r>
                          </m:e>
                        </m:d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𝟑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E540E9C4-1100-4058-AD69-FB77286BB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9845" y="3349274"/>
                  <a:ext cx="4765963" cy="348807"/>
                </a:xfrm>
                <a:prstGeom prst="rect">
                  <a:avLst/>
                </a:prstGeom>
                <a:blipFill>
                  <a:blip r:embed="rId5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39ABF505-5B64-43ED-8314-F94AA50D3200}"/>
                </a:ext>
              </a:extLst>
            </p:cNvPr>
            <p:cNvCxnSpPr/>
            <p:nvPr/>
          </p:nvCxnSpPr>
          <p:spPr>
            <a:xfrm>
              <a:off x="3302825" y="3698081"/>
              <a:ext cx="0" cy="59047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F675D26E-1BD0-4448-9A2A-B775E64EF894}"/>
                </a:ext>
              </a:extLst>
            </p:cNvPr>
            <p:cNvCxnSpPr/>
            <p:nvPr/>
          </p:nvCxnSpPr>
          <p:spPr>
            <a:xfrm>
              <a:off x="4128655" y="4387273"/>
              <a:ext cx="72967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D787876A-2433-4463-B1A0-D47F65B0833A}"/>
                </a:ext>
              </a:extLst>
            </p:cNvPr>
            <p:cNvCxnSpPr/>
            <p:nvPr/>
          </p:nvCxnSpPr>
          <p:spPr>
            <a:xfrm>
              <a:off x="4867564" y="4396509"/>
              <a:ext cx="0" cy="95134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CAEF6761-3AA2-4AEF-B55C-5A923A5FAC6A}"/>
                    </a:ext>
                  </a:extLst>
                </p:cNvPr>
                <p:cNvSpPr txBox="1"/>
                <p:nvPr/>
              </p:nvSpPr>
              <p:spPr bwMode="auto">
                <a:xfrm>
                  <a:off x="2484582" y="5577139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𝒍𝒂𝒃𝒆𝒍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𝟗</m:t>
                            </m:r>
                          </m:e>
                        </m:d>
                        <m:r>
                          <a:rPr kumimoji="1" lang="en-US" altLang="zh-TW" sz="16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←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𝟖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CAEF6761-3AA2-4AEF-B55C-5A923A5FA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4582" y="5577139"/>
                  <a:ext cx="4765963" cy="3488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D6AE3C7B-C58E-42B9-B6D0-21DF82726DAB}"/>
              </a:ext>
            </a:extLst>
          </p:cNvPr>
          <p:cNvGrpSpPr/>
          <p:nvPr/>
        </p:nvGrpSpPr>
        <p:grpSpPr>
          <a:xfrm>
            <a:off x="919844" y="2441386"/>
            <a:ext cx="7965537" cy="4285501"/>
            <a:chOff x="919844" y="2488521"/>
            <a:chExt cx="7965537" cy="4285501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53E2DE2-E017-40B4-BA42-FA7F73CEA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3407" y="2750583"/>
              <a:ext cx="4232937" cy="4023439"/>
            </a:xfrm>
            <a:prstGeom prst="rect">
              <a:avLst/>
            </a:prstGeom>
          </p:spPr>
        </p:pic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8ABF62D0-7FE2-4842-9454-931091902819}"/>
                </a:ext>
              </a:extLst>
            </p:cNvPr>
            <p:cNvSpPr txBox="1"/>
            <p:nvPr/>
          </p:nvSpPr>
          <p:spPr bwMode="auto">
            <a:xfrm>
              <a:off x="998354" y="2750583"/>
              <a:ext cx="1033646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sng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Node 10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46E69E1F-1403-4445-B3B6-BBC951D97B6C}"/>
                    </a:ext>
                  </a:extLst>
                </p:cNvPr>
                <p:cNvSpPr txBox="1"/>
                <p:nvPr/>
              </p:nvSpPr>
              <p:spPr bwMode="auto">
                <a:xfrm>
                  <a:off x="919844" y="2488521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𝒖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𝟖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,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𝒗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𝟏𝟎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46E69E1F-1403-4445-B3B6-BBC951D97B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9844" y="2488521"/>
                  <a:ext cx="4765963" cy="3488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E04DD6B2-ACA1-46A6-AE83-143DF3DF78F3}"/>
                    </a:ext>
                  </a:extLst>
                </p:cNvPr>
                <p:cNvSpPr txBox="1"/>
                <p:nvPr/>
              </p:nvSpPr>
              <p:spPr bwMode="auto">
                <a:xfrm>
                  <a:off x="919845" y="3349274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𝟖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𝟔</m:t>
                        </m:r>
                        <m:r>
                          <a:rPr kumimoji="1" lang="en-US" altLang="zh-TW" sz="16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&gt;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𝟏𝟎</m:t>
                            </m:r>
                          </m:e>
                        </m:d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𝟕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E04DD6B2-ACA1-46A6-AE83-143DF3DF7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9845" y="3349274"/>
                  <a:ext cx="4765963" cy="348807"/>
                </a:xfrm>
                <a:prstGeom prst="rect">
                  <a:avLst/>
                </a:prstGeom>
                <a:blipFill>
                  <a:blip r:embed="rId8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ACA780D1-F701-47A6-A294-CBED88B27B7E}"/>
                </a:ext>
              </a:extLst>
            </p:cNvPr>
            <p:cNvCxnSpPr>
              <a:cxnSpLocks/>
            </p:cNvCxnSpPr>
            <p:nvPr/>
          </p:nvCxnSpPr>
          <p:spPr>
            <a:xfrm>
              <a:off x="6373092" y="3698081"/>
              <a:ext cx="24325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77E117E3-B4C6-4AC5-86F7-05A1B3922C59}"/>
                </a:ext>
              </a:extLst>
            </p:cNvPr>
            <p:cNvCxnSpPr/>
            <p:nvPr/>
          </p:nvCxnSpPr>
          <p:spPr>
            <a:xfrm>
              <a:off x="4119418" y="3698081"/>
              <a:ext cx="115454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1BC9E071-EE9B-4FD1-9AC9-9E411D302F54}"/>
                    </a:ext>
                  </a:extLst>
                </p:cNvPr>
                <p:cNvSpPr txBox="1"/>
                <p:nvPr/>
              </p:nvSpPr>
              <p:spPr bwMode="auto">
                <a:xfrm>
                  <a:off x="4119418" y="3051758"/>
                  <a:ext cx="4765963" cy="5950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𝒏𝒐𝒅𝒆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𝟏𝟎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𝒉𝒂𝒔</m:t>
                        </m:r>
                        <m:sSup>
                          <m:sSup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𝒏</m:t>
                            </m:r>
                          </m:e>
                          <m:sup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𝒕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𝒃𝒆𝒆𝒏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𝒗𝒊𝒔𝒊𝒕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oMath>
                    </m:oMathPara>
                  </a14:m>
                  <a:endParaRPr kumimoji="1" lang="en-US" altLang="zh-TW" sz="16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j-ea"/>
                    <a:cs typeface="+mj-cs"/>
                  </a:endParaRPr>
                </a:p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𝒔𝒐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𝒅𝒐</m:t>
                        </m:r>
                        <m:sSup>
                          <m:sSup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𝒏</m:t>
                            </m:r>
                          </m:e>
                          <m:sup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𝒕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𝒌𝒏𝒐𝒘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1BC9E071-EE9B-4FD1-9AC9-9E411D302F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19418" y="3051758"/>
                  <a:ext cx="4765963" cy="59502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1C080603-B390-43AE-B87F-3A73D140BB6E}"/>
                </a:ext>
              </a:extLst>
            </p:cNvPr>
            <p:cNvCxnSpPr/>
            <p:nvPr/>
          </p:nvCxnSpPr>
          <p:spPr>
            <a:xfrm flipH="1">
              <a:off x="3879273" y="6123709"/>
              <a:ext cx="273707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83377D8-70BF-44D9-94A4-3AF5BBC2A5B0}"/>
                </a:ext>
              </a:extLst>
            </p:cNvPr>
            <p:cNvCxnSpPr/>
            <p:nvPr/>
          </p:nvCxnSpPr>
          <p:spPr>
            <a:xfrm>
              <a:off x="6616344" y="3698081"/>
              <a:ext cx="0" cy="237944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F03DFB03-87A6-4CAD-A7EE-9DEDCA4FFC1C}"/>
                    </a:ext>
                  </a:extLst>
                </p:cNvPr>
                <p:cNvSpPr txBox="1"/>
                <p:nvPr/>
              </p:nvSpPr>
              <p:spPr bwMode="auto">
                <a:xfrm>
                  <a:off x="998354" y="6149203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𝒍𝒂𝒃𝒆𝒍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𝟏𝟎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𝒓𝒆𝒎𝒂𝒊𝒏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F03DFB03-87A6-4CAD-A7EE-9DEDCA4FF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8354" y="6149203"/>
                  <a:ext cx="4765963" cy="3488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062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29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find core nodes and diffuse their label</a:t>
            </a:r>
          </a:p>
        </p:txBody>
      </p:sp>
      <p:sp>
        <p:nvSpPr>
          <p:cNvPr id="15" name="頁尾版面配置區 4">
            <a:extLst>
              <a:ext uri="{FF2B5EF4-FFF2-40B4-BE49-F238E27FC236}">
                <a16:creationId xmlns:a16="http://schemas.microsoft.com/office/drawing/2014/main" id="{9BFAE898-7433-4BBA-93E9-6FB90F88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788" y="6518671"/>
            <a:ext cx="5420678" cy="364331"/>
          </a:xfrm>
        </p:spPr>
        <p:txBody>
          <a:bodyPr/>
          <a:lstStyle/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C9666B1-0634-44A5-AD21-6A8B4945D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4" y="2934270"/>
            <a:ext cx="3587985" cy="3584401"/>
          </a:xfrm>
          <a:prstGeom prst="rect">
            <a:avLst/>
          </a:prstGeom>
        </p:spPr>
      </p:pic>
      <p:graphicFrame>
        <p:nvGraphicFramePr>
          <p:cNvPr id="37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680962"/>
              </p:ext>
            </p:extLst>
          </p:nvPr>
        </p:nvGraphicFramePr>
        <p:xfrm>
          <a:off x="4365784" y="2758798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p:sp>
        <p:nvSpPr>
          <p:cNvPr id="38" name="文字方塊 37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746769" y="3036143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732507" y="2730955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  <p:sp>
        <p:nvSpPr>
          <p:cNvPr id="18" name="頁尾版面配置區 4">
            <a:extLst>
              <a:ext uri="{FF2B5EF4-FFF2-40B4-BE49-F238E27FC236}">
                <a16:creationId xmlns:a16="http://schemas.microsoft.com/office/drawing/2014/main" id="{8FCC8451-C4DF-44E0-B3CA-CABE807772E8}"/>
              </a:ext>
            </a:extLst>
          </p:cNvPr>
          <p:cNvSpPr txBox="1">
            <a:spLocks/>
          </p:cNvSpPr>
          <p:nvPr/>
        </p:nvSpPr>
        <p:spPr>
          <a:xfrm>
            <a:off x="2272788" y="6518671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9052712-1414-4EEA-996C-CF57A659F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4" y="2934270"/>
            <a:ext cx="3587985" cy="358440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02D8174-DA79-493C-8E3B-82FAFE0F9223}"/>
              </a:ext>
            </a:extLst>
          </p:cNvPr>
          <p:cNvSpPr/>
          <p:nvPr/>
        </p:nvSpPr>
        <p:spPr>
          <a:xfrm>
            <a:off x="1241420" y="4920219"/>
            <a:ext cx="341619" cy="312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F6D43AD-4671-459B-9301-07A21A5BD1FC}"/>
              </a:ext>
            </a:extLst>
          </p:cNvPr>
          <p:cNvSpPr/>
          <p:nvPr/>
        </p:nvSpPr>
        <p:spPr>
          <a:xfrm>
            <a:off x="609600" y="5929745"/>
            <a:ext cx="350982" cy="31326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E13750-310B-4FA1-A723-4E47C562649A}"/>
              </a:ext>
            </a:extLst>
          </p:cNvPr>
          <p:cNvSpPr/>
          <p:nvPr/>
        </p:nvSpPr>
        <p:spPr>
          <a:xfrm>
            <a:off x="1878802" y="5398692"/>
            <a:ext cx="350982" cy="31326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56F76C-6712-42DA-939D-07E1E36042EE}"/>
              </a:ext>
            </a:extLst>
          </p:cNvPr>
          <p:cNvSpPr/>
          <p:nvPr/>
        </p:nvSpPr>
        <p:spPr>
          <a:xfrm>
            <a:off x="2848907" y="5102426"/>
            <a:ext cx="350982" cy="31326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73B2247-2A5B-42FA-A6FE-42EA2F4D6FCD}"/>
              </a:ext>
            </a:extLst>
          </p:cNvPr>
          <p:cNvSpPr/>
          <p:nvPr/>
        </p:nvSpPr>
        <p:spPr>
          <a:xfrm>
            <a:off x="1781945" y="6212180"/>
            <a:ext cx="350982" cy="31326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E8AE955-9A70-4308-83BA-3899CFC5722A}"/>
              </a:ext>
            </a:extLst>
          </p:cNvPr>
          <p:cNvCxnSpPr/>
          <p:nvPr/>
        </p:nvCxnSpPr>
        <p:spPr>
          <a:xfrm>
            <a:off x="7948367" y="3377283"/>
            <a:ext cx="0" cy="2230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73C1965A-EDE2-47E8-A277-2BCC229318D1}"/>
              </a:ext>
            </a:extLst>
          </p:cNvPr>
          <p:cNvCxnSpPr/>
          <p:nvPr/>
        </p:nvCxnSpPr>
        <p:spPr>
          <a:xfrm>
            <a:off x="8359386" y="3377283"/>
            <a:ext cx="0" cy="2230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3CDFBDF8-69C1-4E71-8792-4AACDAF8BA63}"/>
              </a:ext>
            </a:extLst>
          </p:cNvPr>
          <p:cNvCxnSpPr/>
          <p:nvPr/>
        </p:nvCxnSpPr>
        <p:spPr>
          <a:xfrm>
            <a:off x="7948367" y="3600324"/>
            <a:ext cx="4110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EAF04B6-0512-4DA9-9837-8BB67B6A0BAC}"/>
                  </a:ext>
                </a:extLst>
              </p:cNvPr>
              <p:cNvSpPr txBox="1"/>
              <p:nvPr/>
            </p:nvSpPr>
            <p:spPr bwMode="auto">
              <a:xfrm>
                <a:off x="5770894" y="3600324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𝒓𝒆𝒎𝒂𝒊𝒏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EAF04B6-0512-4DA9-9837-8BB67B6A0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0894" y="3600324"/>
                <a:ext cx="4765963" cy="348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75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3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A0DFE765-4B86-4865-9ABD-9EBAE24C01F9}"/>
              </a:ext>
            </a:extLst>
          </p:cNvPr>
          <p:cNvSpPr txBox="1">
            <a:spLocks/>
          </p:cNvSpPr>
          <p:nvPr/>
        </p:nvSpPr>
        <p:spPr>
          <a:xfrm>
            <a:off x="499256" y="3276441"/>
            <a:ext cx="8153876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/>
              <a:t>Introduction</a:t>
            </a:r>
            <a:endParaRPr lang="zh-TW" altLang="en-US" sz="4000" b="1" dirty="0"/>
          </a:p>
        </p:txBody>
      </p:sp>
      <p:sp>
        <p:nvSpPr>
          <p:cNvPr id="14" name="頁尾版面配置區 4">
            <a:extLst>
              <a:ext uri="{FF2B5EF4-FFF2-40B4-BE49-F238E27FC236}">
                <a16:creationId xmlns:a16="http://schemas.microsoft.com/office/drawing/2014/main" id="{7BD1884A-9738-4E55-8E92-892618D6704F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44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30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find core nodes and diffuse their label</a:t>
            </a:r>
          </a:p>
        </p:txBody>
      </p:sp>
      <p:sp>
        <p:nvSpPr>
          <p:cNvPr id="15" name="頁尾版面配置區 4">
            <a:extLst>
              <a:ext uri="{FF2B5EF4-FFF2-40B4-BE49-F238E27FC236}">
                <a16:creationId xmlns:a16="http://schemas.microsoft.com/office/drawing/2014/main" id="{9BFAE898-7433-4BBA-93E9-6FB90F88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788" y="6518671"/>
            <a:ext cx="5420678" cy="364331"/>
          </a:xfrm>
        </p:spPr>
        <p:txBody>
          <a:bodyPr/>
          <a:lstStyle/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graphicFrame>
        <p:nvGraphicFramePr>
          <p:cNvPr id="37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605301"/>
              </p:ext>
            </p:extLst>
          </p:nvPr>
        </p:nvGraphicFramePr>
        <p:xfrm>
          <a:off x="4365784" y="2758798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p:sp>
        <p:nvSpPr>
          <p:cNvPr id="38" name="文字方塊 37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746769" y="3036143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732507" y="2730955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  <p:sp>
        <p:nvSpPr>
          <p:cNvPr id="18" name="頁尾版面配置區 4">
            <a:extLst>
              <a:ext uri="{FF2B5EF4-FFF2-40B4-BE49-F238E27FC236}">
                <a16:creationId xmlns:a16="http://schemas.microsoft.com/office/drawing/2014/main" id="{8FCC8451-C4DF-44E0-B3CA-CABE807772E8}"/>
              </a:ext>
            </a:extLst>
          </p:cNvPr>
          <p:cNvSpPr txBox="1">
            <a:spLocks/>
          </p:cNvSpPr>
          <p:nvPr/>
        </p:nvSpPr>
        <p:spPr>
          <a:xfrm>
            <a:off x="2272788" y="6518671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0999252-E5AA-4116-B338-FD676EFB1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4" y="2934270"/>
            <a:ext cx="3587985" cy="3584401"/>
          </a:xfrm>
          <a:prstGeom prst="rect">
            <a:avLst/>
          </a:prstGeom>
        </p:spPr>
      </p:pic>
      <p:grpSp>
        <p:nvGrpSpPr>
          <p:cNvPr id="34" name="群組 33"/>
          <p:cNvGrpSpPr/>
          <p:nvPr/>
        </p:nvGrpSpPr>
        <p:grpSpPr>
          <a:xfrm>
            <a:off x="1641519" y="3692480"/>
            <a:ext cx="7942371" cy="2899336"/>
            <a:chOff x="1641519" y="3692480"/>
            <a:chExt cx="7942371" cy="2899336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768A713-8AC2-4E1A-B989-BB60D462C8F6}"/>
                </a:ext>
              </a:extLst>
            </p:cNvPr>
            <p:cNvSpPr txBox="1"/>
            <p:nvPr/>
          </p:nvSpPr>
          <p:spPr bwMode="auto">
            <a:xfrm>
              <a:off x="3655101" y="3692480"/>
              <a:ext cx="4765963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Find 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node 10 is core node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203EC7C-BA85-4E1F-B2EB-1C45A4427272}"/>
                    </a:ext>
                  </a:extLst>
                </p:cNvPr>
                <p:cNvSpPr txBox="1"/>
                <p:nvPr/>
              </p:nvSpPr>
              <p:spPr bwMode="auto">
                <a:xfrm>
                  <a:off x="1641519" y="4058611"/>
                  <a:ext cx="6683216" cy="584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𝒅𝒆𝒈𝒓𝒆𝒆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𝟏𝟎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≥ </m:t>
                        </m:r>
                        <m:sSup>
                          <m:sSup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(</m:t>
                            </m:r>
                            <m:f>
                              <m:f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𝟑𝟑</m:t>
                                </m:r>
                              </m:num>
                              <m:den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𝟐𝟏</m:t>
                                </m:r>
                              </m:den>
                            </m:f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203EC7C-BA85-4E1F-B2EB-1C45A4427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41519" y="4058611"/>
                  <a:ext cx="6683216" cy="584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471BB156-7E7D-42BD-B255-833035DA4EB5}"/>
                    </a:ext>
                  </a:extLst>
                </p:cNvPr>
                <p:cNvSpPr txBox="1"/>
                <p:nvPr/>
              </p:nvSpPr>
              <p:spPr bwMode="auto">
                <a:xfrm>
                  <a:off x="2460784" y="4869676"/>
                  <a:ext cx="6683216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𝒅𝒆𝒈𝒓𝒆𝒆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𝟏𝟎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≥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𝒂𝒗𝒆𝒓𝒂𝒈𝒆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_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𝒅𝒆𝒈𝒓𝒆𝒆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(</m:t>
                        </m:r>
                        <m:r>
                          <a:rPr kumimoji="1" lang="zh-TW" alt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𝚪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(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𝟏𝟎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))</m:t>
                        </m:r>
                      </m:oMath>
                    </m:oMathPara>
                  </a14:m>
                  <a:endParaRPr kumimoji="1" lang="zh-TW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471BB156-7E7D-42BD-B255-833035DA4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60784" y="4869676"/>
                  <a:ext cx="6683216" cy="348807"/>
                </a:xfrm>
                <a:prstGeom prst="rect">
                  <a:avLst/>
                </a:prstGeom>
                <a:blipFill>
                  <a:blip r:embed="rId5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37095476-9A73-4C93-B2C1-BD128EAFEAEC}"/>
                    </a:ext>
                  </a:extLst>
                </p:cNvPr>
                <p:cNvSpPr txBox="1"/>
                <p:nvPr/>
              </p:nvSpPr>
              <p:spPr bwMode="auto">
                <a:xfrm>
                  <a:off x="2900674" y="5494671"/>
                  <a:ext cx="6683216" cy="584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𝒅𝒆𝒈𝒓𝒆𝒆</m:t>
                            </m:r>
                            <m:d>
                              <m:dPr>
                                <m:ctrlPr>
                                  <a:rPr kumimoji="1" lang="en-US" altLang="zh-TW" sz="1600" b="1" i="1" ker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kern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e>
                            </m:d>
                            <m:r>
                              <a:rPr kumimoji="1" lang="en-US" altLang="zh-TW" sz="1600" b="1" i="1" kern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𝒂𝒗𝒆𝒓𝒂𝒈𝒆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𝒅𝒆𝒈𝒓𝒆𝒆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zh-TW" altLang="en-US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𝚪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1600" b="1" i="1" kern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𝟏𝟎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</m:t>
                            </m:r>
                          </m:num>
                          <m:den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den>
                        </m:f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≥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𝟒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.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𝟕𝟏𝟒</m:t>
                        </m:r>
                      </m:oMath>
                    </m:oMathPara>
                  </a14:m>
                  <a:endParaRPr kumimoji="1" lang="zh-TW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37095476-9A73-4C93-B2C1-BD128EAFE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00674" y="5494671"/>
                  <a:ext cx="6683216" cy="584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59B57D99-A99D-405D-956F-9F0E43702892}"/>
                </a:ext>
              </a:extLst>
            </p:cNvPr>
            <p:cNvSpPr txBox="1"/>
            <p:nvPr/>
          </p:nvSpPr>
          <p:spPr bwMode="auto">
            <a:xfrm>
              <a:off x="3859300" y="6243009"/>
              <a:ext cx="4765963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Start to 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diffuse label to it’s neighbors 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!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358BCBF-0241-4023-A96D-91B675BAA9EB}"/>
              </a:ext>
            </a:extLst>
          </p:cNvPr>
          <p:cNvSpPr/>
          <p:nvPr/>
        </p:nvSpPr>
        <p:spPr>
          <a:xfrm>
            <a:off x="1786626" y="6191962"/>
            <a:ext cx="341619" cy="312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57436" y="4118744"/>
            <a:ext cx="2842453" cy="2124265"/>
            <a:chOff x="357436" y="4118744"/>
            <a:chExt cx="2842453" cy="212426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249C2BC-723B-451D-8A05-E4EE7B6C02DA}"/>
                </a:ext>
              </a:extLst>
            </p:cNvPr>
            <p:cNvSpPr/>
            <p:nvPr/>
          </p:nvSpPr>
          <p:spPr>
            <a:xfrm>
              <a:off x="609600" y="5929745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040C9F6-C204-4F5C-A553-C9D07BAD54AC}"/>
                </a:ext>
              </a:extLst>
            </p:cNvPr>
            <p:cNvSpPr/>
            <p:nvPr/>
          </p:nvSpPr>
          <p:spPr>
            <a:xfrm>
              <a:off x="2848907" y="5102426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550D7D-E81C-4BCF-8A07-7261FB7F6E94}"/>
                </a:ext>
              </a:extLst>
            </p:cNvPr>
            <p:cNvSpPr/>
            <p:nvPr/>
          </p:nvSpPr>
          <p:spPr>
            <a:xfrm>
              <a:off x="1247504" y="4918086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2D850F6-2978-40C4-8BC5-853E074FC4E2}"/>
                </a:ext>
              </a:extLst>
            </p:cNvPr>
            <p:cNvSpPr/>
            <p:nvPr/>
          </p:nvSpPr>
          <p:spPr>
            <a:xfrm>
              <a:off x="357436" y="4118744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27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66626"/>
              </p:ext>
            </p:extLst>
          </p:nvPr>
        </p:nvGraphicFramePr>
        <p:xfrm>
          <a:off x="4365784" y="2758798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746769" y="3036143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732507" y="2730955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32025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4" grpId="0" animBg="1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31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find core nodes and diffuse their label</a:t>
            </a:r>
          </a:p>
        </p:txBody>
      </p:sp>
      <p:sp>
        <p:nvSpPr>
          <p:cNvPr id="15" name="頁尾版面配置區 4">
            <a:extLst>
              <a:ext uri="{FF2B5EF4-FFF2-40B4-BE49-F238E27FC236}">
                <a16:creationId xmlns:a16="http://schemas.microsoft.com/office/drawing/2014/main" id="{9BFAE898-7433-4BBA-93E9-6FB90F88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788" y="6518671"/>
            <a:ext cx="5420678" cy="364331"/>
          </a:xfrm>
        </p:spPr>
        <p:txBody>
          <a:bodyPr/>
          <a:lstStyle/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746769" y="3036143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732507" y="2730955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  <p:sp>
        <p:nvSpPr>
          <p:cNvPr id="18" name="頁尾版面配置區 4">
            <a:extLst>
              <a:ext uri="{FF2B5EF4-FFF2-40B4-BE49-F238E27FC236}">
                <a16:creationId xmlns:a16="http://schemas.microsoft.com/office/drawing/2014/main" id="{8FCC8451-C4DF-44E0-B3CA-CABE807772E8}"/>
              </a:ext>
            </a:extLst>
          </p:cNvPr>
          <p:cNvSpPr txBox="1">
            <a:spLocks/>
          </p:cNvSpPr>
          <p:nvPr/>
        </p:nvSpPr>
        <p:spPr>
          <a:xfrm>
            <a:off x="2272788" y="6518671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graphicFrame>
        <p:nvGraphicFramePr>
          <p:cNvPr id="27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385560"/>
              </p:ext>
            </p:extLst>
          </p:nvPr>
        </p:nvGraphicFramePr>
        <p:xfrm>
          <a:off x="4365784" y="2757085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746769" y="3036143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732507" y="2730955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80999252-E5AA-4116-B338-FD676EFB1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4" y="2934270"/>
            <a:ext cx="3587985" cy="3584401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C358BCBF-0241-4023-A96D-91B675BAA9EB}"/>
              </a:ext>
            </a:extLst>
          </p:cNvPr>
          <p:cNvSpPr/>
          <p:nvPr/>
        </p:nvSpPr>
        <p:spPr>
          <a:xfrm>
            <a:off x="2819797" y="5093532"/>
            <a:ext cx="341619" cy="312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641519" y="3692480"/>
            <a:ext cx="7942371" cy="2899336"/>
            <a:chOff x="1641519" y="3692480"/>
            <a:chExt cx="7942371" cy="2899336"/>
          </a:xfrm>
        </p:grpSpPr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9768A713-8AC2-4E1A-B989-BB60D462C8F6}"/>
                </a:ext>
              </a:extLst>
            </p:cNvPr>
            <p:cNvSpPr txBox="1"/>
            <p:nvPr/>
          </p:nvSpPr>
          <p:spPr bwMode="auto">
            <a:xfrm>
              <a:off x="3655101" y="3692480"/>
              <a:ext cx="4765963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Find 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node 11 is core node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5203EC7C-BA85-4E1F-B2EB-1C45A4427272}"/>
                    </a:ext>
                  </a:extLst>
                </p:cNvPr>
                <p:cNvSpPr txBox="1"/>
                <p:nvPr/>
              </p:nvSpPr>
              <p:spPr bwMode="auto">
                <a:xfrm>
                  <a:off x="1641519" y="4058611"/>
                  <a:ext cx="6683216" cy="584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𝒅𝒆𝒈𝒓𝒆𝒆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𝟏𝟏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≥ </m:t>
                        </m:r>
                        <m:sSup>
                          <m:sSup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sSup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(</m:t>
                            </m:r>
                            <m:f>
                              <m:f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𝟑𝟑</m:t>
                                </m:r>
                              </m:num>
                              <m:den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2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𝟐𝟏</m:t>
                                </m:r>
                              </m:den>
                            </m:f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5203EC7C-BA85-4E1F-B2EB-1C45A4427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41519" y="4058611"/>
                  <a:ext cx="6683216" cy="584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471BB156-7E7D-42BD-B255-833035DA4EB5}"/>
                    </a:ext>
                  </a:extLst>
                </p:cNvPr>
                <p:cNvSpPr txBox="1"/>
                <p:nvPr/>
              </p:nvSpPr>
              <p:spPr bwMode="auto">
                <a:xfrm>
                  <a:off x="2460784" y="4869676"/>
                  <a:ext cx="6683216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𝒅𝒆𝒈𝒓𝒆𝒆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𝟏𝟏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≥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𝒂𝒗𝒆𝒓𝒂𝒈𝒆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_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𝒅𝒆𝒈𝒓𝒆𝒆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(</m:t>
                        </m:r>
                        <m:r>
                          <a:rPr kumimoji="1" lang="zh-TW" alt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𝚪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(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𝟏𝟏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))</m:t>
                        </m:r>
                      </m:oMath>
                    </m:oMathPara>
                  </a14:m>
                  <a:endParaRPr kumimoji="1" lang="zh-TW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471BB156-7E7D-42BD-B255-833035DA4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60784" y="4869676"/>
                  <a:ext cx="6683216" cy="348807"/>
                </a:xfrm>
                <a:prstGeom prst="rect">
                  <a:avLst/>
                </a:prstGeom>
                <a:blipFill>
                  <a:blip r:embed="rId5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37095476-9A73-4C93-B2C1-BD128EAFEAEC}"/>
                    </a:ext>
                  </a:extLst>
                </p:cNvPr>
                <p:cNvSpPr txBox="1"/>
                <p:nvPr/>
              </p:nvSpPr>
              <p:spPr bwMode="auto">
                <a:xfrm>
                  <a:off x="2900674" y="5494671"/>
                  <a:ext cx="6683216" cy="584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fPr>
                          <m:num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𝒅𝒆𝒈𝒓𝒆𝒆</m:t>
                            </m:r>
                            <m:d>
                              <m:dPr>
                                <m:ctrlPr>
                                  <a:rPr kumimoji="1" lang="en-US" altLang="zh-TW" sz="1600" b="1" i="1" ker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kern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</m:d>
                            <m:r>
                              <a:rPr kumimoji="1" lang="en-US" altLang="zh-TW" sz="1600" b="1" i="1" kern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𝒂𝒗𝒆𝒓𝒂𝒈𝒆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𝒅𝒆𝒈𝒓𝒆𝒆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zh-TW" altLang="en-US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𝚪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1600" b="1" i="1" kern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𝟏𝟏</m:t>
                            </m:r>
                            <m:r>
                              <a:rPr kumimoji="1" lang="en-US" altLang="zh-TW" sz="1600" b="1" i="1" ker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</m:t>
                            </m:r>
                          </m:num>
                          <m:den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den>
                        </m:f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≥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𝟒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.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𝟕𝟏𝟒</m:t>
                        </m:r>
                      </m:oMath>
                    </m:oMathPara>
                  </a14:m>
                  <a:endParaRPr kumimoji="1" lang="zh-TW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37095476-9A73-4C93-B2C1-BD128EAFE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00674" y="5494671"/>
                  <a:ext cx="6683216" cy="584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59B57D99-A99D-405D-956F-9F0E43702892}"/>
                </a:ext>
              </a:extLst>
            </p:cNvPr>
            <p:cNvSpPr txBox="1"/>
            <p:nvPr/>
          </p:nvSpPr>
          <p:spPr bwMode="auto">
            <a:xfrm>
              <a:off x="3859300" y="6243009"/>
              <a:ext cx="4765963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Start to 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diffuse label to it’s neighbors 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!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205584" y="4239441"/>
            <a:ext cx="2545845" cy="2250274"/>
            <a:chOff x="1205584" y="4239441"/>
            <a:chExt cx="2545845" cy="225027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3882A4E-9FFC-4F09-9969-F5EA690F9C71}"/>
                </a:ext>
              </a:extLst>
            </p:cNvPr>
            <p:cNvSpPr/>
            <p:nvPr/>
          </p:nvSpPr>
          <p:spPr>
            <a:xfrm>
              <a:off x="1794057" y="6176451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040C9F6-C204-4F5C-A553-C9D07BAD54AC}"/>
                </a:ext>
              </a:extLst>
            </p:cNvPr>
            <p:cNvSpPr/>
            <p:nvPr/>
          </p:nvSpPr>
          <p:spPr>
            <a:xfrm>
              <a:off x="3400447" y="4298849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CE550D7D-E81C-4BCF-8A07-7261FB7F6E94}"/>
                </a:ext>
              </a:extLst>
            </p:cNvPr>
            <p:cNvSpPr/>
            <p:nvPr/>
          </p:nvSpPr>
          <p:spPr>
            <a:xfrm>
              <a:off x="1466028" y="4239441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2D850F6-2978-40C4-8BC5-853E074FC4E2}"/>
                </a:ext>
              </a:extLst>
            </p:cNvPr>
            <p:cNvSpPr/>
            <p:nvPr/>
          </p:nvSpPr>
          <p:spPr>
            <a:xfrm>
              <a:off x="1205584" y="4924392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406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32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find core nodes and diffuse their label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998354" y="2750583"/>
            <a:ext cx="5617990" cy="4023439"/>
            <a:chOff x="998354" y="2750583"/>
            <a:chExt cx="5617990" cy="4023439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DD52A789-DDDA-4345-BB0E-2C6DF6F6E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3407" y="2750583"/>
              <a:ext cx="4232937" cy="4023439"/>
            </a:xfrm>
            <a:prstGeom prst="rect">
              <a:avLst/>
            </a:prstGeom>
          </p:spPr>
        </p:pic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B2BE3FA-74FA-487B-AC46-DE89461200BD}"/>
                </a:ext>
              </a:extLst>
            </p:cNvPr>
            <p:cNvSpPr txBox="1"/>
            <p:nvPr/>
          </p:nvSpPr>
          <p:spPr bwMode="auto">
            <a:xfrm>
              <a:off x="998354" y="2750583"/>
              <a:ext cx="886496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sng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Node 5 </a:t>
              </a: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-884811" y="2488521"/>
            <a:ext cx="6649128" cy="4032881"/>
            <a:chOff x="-884811" y="2488521"/>
            <a:chExt cx="6649128" cy="4032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DCCD17AC-4F77-4309-9A3B-B0FE59742A43}"/>
                    </a:ext>
                  </a:extLst>
                </p:cNvPr>
                <p:cNvSpPr txBox="1"/>
                <p:nvPr/>
              </p:nvSpPr>
              <p:spPr bwMode="auto">
                <a:xfrm>
                  <a:off x="919844" y="2488521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𝒖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𝟏𝟏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,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𝒗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𝟓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DCCD17AC-4F77-4309-9A3B-B0FE59742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9844" y="2488521"/>
                  <a:ext cx="4765963" cy="3488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1AD054ED-071A-4C0D-8FA0-A0ACE27DD231}"/>
                    </a:ext>
                  </a:extLst>
                </p:cNvPr>
                <p:cNvSpPr txBox="1"/>
                <p:nvPr/>
              </p:nvSpPr>
              <p:spPr bwMode="auto">
                <a:xfrm>
                  <a:off x="919845" y="3349274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𝟏𝟏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𝟔</m:t>
                        </m:r>
                        <m:r>
                          <a:rPr kumimoji="1" lang="en-US" altLang="zh-TW" sz="16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&gt;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𝟓</m:t>
                            </m:r>
                          </m:e>
                        </m:d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𝟒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1AD054ED-071A-4C0D-8FA0-A0ACE27DD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9845" y="3349274"/>
                  <a:ext cx="4765963" cy="348807"/>
                </a:xfrm>
                <a:prstGeom prst="rect">
                  <a:avLst/>
                </a:prstGeom>
                <a:blipFill>
                  <a:blip r:embed="rId5"/>
                  <a:stretch>
                    <a:fillRect b="-8621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912B08B1-7991-461D-8C82-19EE387D311C}"/>
                </a:ext>
              </a:extLst>
            </p:cNvPr>
            <p:cNvCxnSpPr/>
            <p:nvPr/>
          </p:nvCxnSpPr>
          <p:spPr>
            <a:xfrm>
              <a:off x="3302825" y="3698081"/>
              <a:ext cx="0" cy="59047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D9E27F64-E424-4D7C-A985-4DE07ED28A41}"/>
                    </a:ext>
                  </a:extLst>
                </p:cNvPr>
                <p:cNvSpPr txBox="1"/>
                <p:nvPr/>
              </p:nvSpPr>
              <p:spPr bwMode="auto">
                <a:xfrm>
                  <a:off x="-884811" y="4111417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𝒍𝒂𝒃𝒆𝒍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𝒄𝒉𝒂𝒏𝒈𝒆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𝒇𝒓𝒐𝒎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𝟓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𝒕𝒐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𝟐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D9E27F64-E424-4D7C-A985-4DE07ED28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884811" y="4111417"/>
                  <a:ext cx="4765963" cy="348807"/>
                </a:xfrm>
                <a:prstGeom prst="rect">
                  <a:avLst/>
                </a:prstGeom>
                <a:blipFill>
                  <a:blip r:embed="rId6"/>
                  <a:stretch>
                    <a:fillRect b="-8621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46BCE989-13FC-4415-9199-78C2B84E6121}"/>
                </a:ext>
              </a:extLst>
            </p:cNvPr>
            <p:cNvCxnSpPr/>
            <p:nvPr/>
          </p:nvCxnSpPr>
          <p:spPr>
            <a:xfrm>
              <a:off x="3302825" y="4488873"/>
              <a:ext cx="0" cy="4802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89636FA5-1D96-411C-A9B6-C3E83105C125}"/>
                    </a:ext>
                  </a:extLst>
                </p:cNvPr>
                <p:cNvSpPr txBox="1"/>
                <p:nvPr/>
              </p:nvSpPr>
              <p:spPr bwMode="auto">
                <a:xfrm>
                  <a:off x="-884811" y="4969164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𝟐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𝟕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&gt;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𝟏𝟏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𝟔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89636FA5-1D96-411C-A9B6-C3E83105C1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884811" y="4969164"/>
                  <a:ext cx="4765963" cy="348807"/>
                </a:xfrm>
                <a:prstGeom prst="rect">
                  <a:avLst/>
                </a:prstGeom>
                <a:blipFill>
                  <a:blip r:embed="rId7"/>
                  <a:stretch>
                    <a:fillRect b="-105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41116593-DA0B-4B70-95A9-DF8E899672F3}"/>
                    </a:ext>
                  </a:extLst>
                </p:cNvPr>
                <p:cNvSpPr txBox="1"/>
                <p:nvPr/>
              </p:nvSpPr>
              <p:spPr bwMode="auto">
                <a:xfrm>
                  <a:off x="998354" y="6172595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𝒍𝒂𝒃𝒆𝒍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𝟓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𝒓𝒆𝒎𝒂𝒊𝒏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41116593-DA0B-4B70-95A9-DF8E89967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8354" y="6172595"/>
                  <a:ext cx="4765963" cy="3488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02DFE95A-5D05-409B-AEEE-933C5EF320E4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0" y="5317971"/>
              <a:ext cx="0" cy="70413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群組 46"/>
          <p:cNvGrpSpPr/>
          <p:nvPr/>
        </p:nvGrpSpPr>
        <p:grpSpPr>
          <a:xfrm>
            <a:off x="995306" y="2756679"/>
            <a:ext cx="5617990" cy="4023439"/>
            <a:chOff x="998354" y="2750583"/>
            <a:chExt cx="5617990" cy="4023439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DD52A789-DDDA-4345-BB0E-2C6DF6F6E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3407" y="2750583"/>
              <a:ext cx="4232937" cy="4023439"/>
            </a:xfrm>
            <a:prstGeom prst="rect">
              <a:avLst/>
            </a:prstGeom>
          </p:spPr>
        </p:pic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2B2BE3FA-74FA-487B-AC46-DE89461200BD}"/>
                </a:ext>
              </a:extLst>
            </p:cNvPr>
            <p:cNvSpPr txBox="1"/>
            <p:nvPr/>
          </p:nvSpPr>
          <p:spPr bwMode="auto">
            <a:xfrm>
              <a:off x="998354" y="2750583"/>
              <a:ext cx="1079828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defTabSz="10160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i="0" u="sng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Node 8 </a:t>
              </a: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919844" y="2488521"/>
            <a:ext cx="8190100" cy="2809217"/>
            <a:chOff x="919844" y="2488521"/>
            <a:chExt cx="8190100" cy="2809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DCCD17AC-4F77-4309-9A3B-B0FE59742A43}"/>
                    </a:ext>
                  </a:extLst>
                </p:cNvPr>
                <p:cNvSpPr txBox="1"/>
                <p:nvPr/>
              </p:nvSpPr>
              <p:spPr bwMode="auto">
                <a:xfrm>
                  <a:off x="919844" y="2488521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𝒖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𝟏𝟏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,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𝒗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𝟖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DCCD17AC-4F77-4309-9A3B-B0FE59742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9844" y="2488521"/>
                  <a:ext cx="4765963" cy="3488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1AD054ED-071A-4C0D-8FA0-A0ACE27DD231}"/>
                    </a:ext>
                  </a:extLst>
                </p:cNvPr>
                <p:cNvSpPr txBox="1"/>
                <p:nvPr/>
              </p:nvSpPr>
              <p:spPr bwMode="auto">
                <a:xfrm>
                  <a:off x="919845" y="3349274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𝟏𝟏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𝟔</m:t>
                        </m:r>
                        <m:r>
                          <a:rPr kumimoji="1" lang="en-US" altLang="zh-TW" sz="16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&gt;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𝒅𝒆𝒈</m:t>
                        </m:r>
                        <m:d>
                          <m:dPr>
                            <m:ctrlP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𝟖</m:t>
                            </m:r>
                          </m:e>
                        </m:d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𝟔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1AD054ED-071A-4C0D-8FA0-A0ACE27DD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9845" y="3349274"/>
                  <a:ext cx="4765963" cy="348807"/>
                </a:xfrm>
                <a:prstGeom prst="rect">
                  <a:avLst/>
                </a:prstGeom>
                <a:blipFill>
                  <a:blip r:embed="rId10"/>
                  <a:stretch>
                    <a:fillRect b="-8621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908CC01B-70C9-4BB7-B214-6C04C0BBF6E8}"/>
                </a:ext>
              </a:extLst>
            </p:cNvPr>
            <p:cNvCxnSpPr/>
            <p:nvPr/>
          </p:nvCxnSpPr>
          <p:spPr>
            <a:xfrm>
              <a:off x="4064000" y="3698081"/>
              <a:ext cx="117301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EBB27E32-7734-40F5-A7BF-5FEE3A6A976F}"/>
                    </a:ext>
                  </a:extLst>
                </p:cNvPr>
                <p:cNvSpPr txBox="1"/>
                <p:nvPr/>
              </p:nvSpPr>
              <p:spPr bwMode="auto">
                <a:xfrm>
                  <a:off x="3841388" y="3348363"/>
                  <a:ext cx="4765963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𝒏𝒐𝒅𝒆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𝟖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∈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𝒄𝒐𝒓𝒆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 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𝒏𝒐𝒅𝒆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EBB27E32-7734-40F5-A7BF-5FEE3A6A9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1388" y="3348363"/>
                  <a:ext cx="4765963" cy="3488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DC8F5CA4-E52C-4E5C-BFEE-71D08F138A7C}"/>
                </a:ext>
              </a:extLst>
            </p:cNvPr>
            <p:cNvCxnSpPr/>
            <p:nvPr/>
          </p:nvCxnSpPr>
          <p:spPr>
            <a:xfrm>
              <a:off x="5713515" y="3759201"/>
              <a:ext cx="0" cy="9051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2F7D04FB-D73A-4A90-A686-7242B3CCBE0E}"/>
                    </a:ext>
                  </a:extLst>
                </p:cNvPr>
                <p:cNvSpPr txBox="1"/>
                <p:nvPr/>
              </p:nvSpPr>
              <p:spPr bwMode="auto">
                <a:xfrm>
                  <a:off x="4343981" y="4917191"/>
                  <a:ext cx="4765963" cy="3805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101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𝒍𝒂𝒃𝒆𝒍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𝑵</m:t>
                            </m:r>
                            <m:d>
                              <m:dPr>
                                <m:ctrlP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𝟏𝟏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←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𝒍𝒂𝒃𝒆𝒍</m:t>
                        </m:r>
                        <m:d>
                          <m:dPr>
                            <m:ctrlP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1" lang="en-US" altLang="zh-TW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j-cs"/>
                              </a:rPr>
                              <m:t>𝟖</m:t>
                            </m:r>
                          </m:e>
                        </m:d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=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𝟏𝟎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2F7D04FB-D73A-4A90-A686-7242B3CCBE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43981" y="4917191"/>
                  <a:ext cx="4765963" cy="38054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696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33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find core nodes and diffuse their label</a:t>
            </a:r>
          </a:p>
        </p:txBody>
      </p:sp>
      <p:sp>
        <p:nvSpPr>
          <p:cNvPr id="15" name="頁尾版面配置區 4">
            <a:extLst>
              <a:ext uri="{FF2B5EF4-FFF2-40B4-BE49-F238E27FC236}">
                <a16:creationId xmlns:a16="http://schemas.microsoft.com/office/drawing/2014/main" id="{9BFAE898-7433-4BBA-93E9-6FB90F88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788" y="6518671"/>
            <a:ext cx="5420678" cy="364331"/>
          </a:xfrm>
        </p:spPr>
        <p:txBody>
          <a:bodyPr/>
          <a:lstStyle/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746769" y="3036143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732507" y="2730955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  <p:sp>
        <p:nvSpPr>
          <p:cNvPr id="18" name="頁尾版面配置區 4">
            <a:extLst>
              <a:ext uri="{FF2B5EF4-FFF2-40B4-BE49-F238E27FC236}">
                <a16:creationId xmlns:a16="http://schemas.microsoft.com/office/drawing/2014/main" id="{8FCC8451-C4DF-44E0-B3CA-CABE807772E8}"/>
              </a:ext>
            </a:extLst>
          </p:cNvPr>
          <p:cNvSpPr txBox="1">
            <a:spLocks/>
          </p:cNvSpPr>
          <p:nvPr/>
        </p:nvSpPr>
        <p:spPr>
          <a:xfrm>
            <a:off x="2272788" y="6518671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graphicFrame>
        <p:nvGraphicFramePr>
          <p:cNvPr id="27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75763"/>
              </p:ext>
            </p:extLst>
          </p:nvPr>
        </p:nvGraphicFramePr>
        <p:xfrm>
          <a:off x="4365784" y="2757085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p:pic>
        <p:nvPicPr>
          <p:cNvPr id="55" name="圖片 54">
            <a:extLst>
              <a:ext uri="{FF2B5EF4-FFF2-40B4-BE49-F238E27FC236}">
                <a16:creationId xmlns:a16="http://schemas.microsoft.com/office/drawing/2014/main" id="{80999252-E5AA-4116-B338-FD676EFB1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4" y="2934270"/>
            <a:ext cx="3587985" cy="3584401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C358BCBF-0241-4023-A96D-91B675BAA9EB}"/>
              </a:ext>
            </a:extLst>
          </p:cNvPr>
          <p:cNvSpPr/>
          <p:nvPr/>
        </p:nvSpPr>
        <p:spPr>
          <a:xfrm>
            <a:off x="2819797" y="5093532"/>
            <a:ext cx="341619" cy="312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205584" y="4239441"/>
            <a:ext cx="2545845" cy="2250274"/>
            <a:chOff x="1205584" y="4239441"/>
            <a:chExt cx="2545845" cy="225027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3882A4E-9FFC-4F09-9969-F5EA690F9C71}"/>
                </a:ext>
              </a:extLst>
            </p:cNvPr>
            <p:cNvSpPr/>
            <p:nvPr/>
          </p:nvSpPr>
          <p:spPr>
            <a:xfrm>
              <a:off x="1794057" y="6176451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040C9F6-C204-4F5C-A553-C9D07BAD54AC}"/>
                </a:ext>
              </a:extLst>
            </p:cNvPr>
            <p:cNvSpPr/>
            <p:nvPr/>
          </p:nvSpPr>
          <p:spPr>
            <a:xfrm>
              <a:off x="3400447" y="4298849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CE550D7D-E81C-4BCF-8A07-7261FB7F6E94}"/>
                </a:ext>
              </a:extLst>
            </p:cNvPr>
            <p:cNvSpPr/>
            <p:nvPr/>
          </p:nvSpPr>
          <p:spPr>
            <a:xfrm>
              <a:off x="1466028" y="4239441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2D850F6-2978-40C4-8BC5-853E074FC4E2}"/>
                </a:ext>
              </a:extLst>
            </p:cNvPr>
            <p:cNvSpPr/>
            <p:nvPr/>
          </p:nvSpPr>
          <p:spPr>
            <a:xfrm>
              <a:off x="1205584" y="4924392"/>
              <a:ext cx="350982" cy="313264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746769" y="3032871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732507" y="2727683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  <p:graphicFrame>
        <p:nvGraphicFramePr>
          <p:cNvPr id="32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956794"/>
              </p:ext>
            </p:extLst>
          </p:nvPr>
        </p:nvGraphicFramePr>
        <p:xfrm>
          <a:off x="4365784" y="2760442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p:pic>
        <p:nvPicPr>
          <p:cNvPr id="36" name="圖片 35">
            <a:extLst>
              <a:ext uri="{FF2B5EF4-FFF2-40B4-BE49-F238E27FC236}">
                <a16:creationId xmlns:a16="http://schemas.microsoft.com/office/drawing/2014/main" id="{DCE0B7EC-D2ED-4770-97E4-038E7A3C62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08" y="2980143"/>
            <a:ext cx="3517099" cy="3513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AD0A2465-9DF9-49B0-9634-9454FDFDCFD7}"/>
                  </a:ext>
                </a:extLst>
              </p:cNvPr>
              <p:cNvSpPr txBox="1"/>
              <p:nvPr/>
            </p:nvSpPr>
            <p:spPr bwMode="auto">
              <a:xfrm>
                <a:off x="2927503" y="3942344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𝒄𝒐𝒓𝒆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𝒏𝒐𝒅𝒆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={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𝟐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𝟖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𝟏𝟎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𝟏𝟏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}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AD0A2465-9DF9-49B0-9634-9454FDFD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7503" y="3942344"/>
                <a:ext cx="4765963" cy="348807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/>
              <p:nvPr/>
            </p:nvSpPr>
            <p:spPr bwMode="auto">
              <a:xfrm>
                <a:off x="3765103" y="4540197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𝒕𝒉𝒆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𝒐𝒕𝒉𝒆𝒓𝒔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𝒘𝒊𝒍𝒍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𝒂𝒔𝒊𝒈𝒏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𝒕𝒐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𝒑𝒆𝒓𝒊𝒑𝒉𝒆𝒓𝒂𝒍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𝒏𝒐𝒅𝒆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5103" y="4540197"/>
                <a:ext cx="4765963" cy="348807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56" grpId="0" animBg="1"/>
      <p:bldP spid="30" grpId="0"/>
      <p:bldP spid="31" grpId="0"/>
      <p:bldP spid="37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34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4410FB-A9B7-43D0-B5C6-DF2BED2E4ECC}"/>
              </a:ext>
            </a:extLst>
          </p:cNvPr>
          <p:cNvGrpSpPr/>
          <p:nvPr/>
        </p:nvGrpSpPr>
        <p:grpSpPr>
          <a:xfrm>
            <a:off x="279146" y="3247722"/>
            <a:ext cx="8651805" cy="979045"/>
            <a:chOff x="279146" y="3247722"/>
            <a:chExt cx="8651805" cy="979045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9D560AC-6BD2-4F6C-829C-8D03E819AB55}"/>
                </a:ext>
              </a:extLst>
            </p:cNvPr>
            <p:cNvSpPr/>
            <p:nvPr/>
          </p:nvSpPr>
          <p:spPr>
            <a:xfrm>
              <a:off x="279146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Initial </a:t>
              </a:r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F55123F6-C223-4D3B-93F8-77F435518810}"/>
                </a:ext>
              </a:extLst>
            </p:cNvPr>
            <p:cNvSpPr/>
            <p:nvPr/>
          </p:nvSpPr>
          <p:spPr>
            <a:xfrm>
              <a:off x="2571367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Create initial community </a:t>
              </a:r>
              <a:endParaRPr lang="zh-TW" altLang="en-US" dirty="0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B33F4DCF-1A31-40F7-AD7E-7193082EFAF9}"/>
                </a:ext>
              </a:extLst>
            </p:cNvPr>
            <p:cNvSpPr/>
            <p:nvPr/>
          </p:nvSpPr>
          <p:spPr>
            <a:xfrm>
              <a:off x="4863588" y="3247722"/>
              <a:ext cx="1775142" cy="979045"/>
            </a:xfrm>
            <a:prstGeom prst="roundRect">
              <a:avLst/>
            </a:prstGeom>
            <a:solidFill>
              <a:srgbClr val="92000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Label propagation</a:t>
              </a:r>
              <a:endParaRPr lang="zh-TW" altLang="en-US" dirty="0"/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1C209BF8-D73A-4695-962B-8FAD3626162C}"/>
                </a:ext>
              </a:extLst>
            </p:cNvPr>
            <p:cNvSpPr/>
            <p:nvPr/>
          </p:nvSpPr>
          <p:spPr>
            <a:xfrm>
              <a:off x="7155809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Finalizing community</a:t>
              </a:r>
              <a:endParaRPr lang="zh-TW" altLang="en-US" dirty="0"/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C49F3826-2907-4E99-A8DC-E0D38FED0B0D}"/>
                </a:ext>
              </a:extLst>
            </p:cNvPr>
            <p:cNvSpPr/>
            <p:nvPr/>
          </p:nvSpPr>
          <p:spPr>
            <a:xfrm>
              <a:off x="2109775" y="3506310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771D46DB-9D2D-4F4A-AEC4-C787D2F21C04}"/>
                </a:ext>
              </a:extLst>
            </p:cNvPr>
            <p:cNvSpPr/>
            <p:nvPr/>
          </p:nvSpPr>
          <p:spPr>
            <a:xfrm>
              <a:off x="4393723" y="3506309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5B60EAE2-366C-4023-820D-03E29091F77C}"/>
                </a:ext>
              </a:extLst>
            </p:cNvPr>
            <p:cNvSpPr/>
            <p:nvPr/>
          </p:nvSpPr>
          <p:spPr>
            <a:xfrm>
              <a:off x="6692599" y="3506311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480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35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starting doing LPA on peripheral nodes</a:t>
            </a:r>
          </a:p>
        </p:txBody>
      </p:sp>
      <p:sp>
        <p:nvSpPr>
          <p:cNvPr id="15" name="頁尾版面配置區 4">
            <a:extLst>
              <a:ext uri="{FF2B5EF4-FFF2-40B4-BE49-F238E27FC236}">
                <a16:creationId xmlns:a16="http://schemas.microsoft.com/office/drawing/2014/main" id="{9BFAE898-7433-4BBA-93E9-6FB90F88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788" y="6518671"/>
            <a:ext cx="5420678" cy="364331"/>
          </a:xfrm>
        </p:spPr>
        <p:txBody>
          <a:bodyPr/>
          <a:lstStyle/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8" name="頁尾版面配置區 4">
            <a:extLst>
              <a:ext uri="{FF2B5EF4-FFF2-40B4-BE49-F238E27FC236}">
                <a16:creationId xmlns:a16="http://schemas.microsoft.com/office/drawing/2014/main" id="{8FCC8451-C4DF-44E0-B3CA-CABE807772E8}"/>
              </a:ext>
            </a:extLst>
          </p:cNvPr>
          <p:cNvSpPr txBox="1">
            <a:spLocks/>
          </p:cNvSpPr>
          <p:nvPr/>
        </p:nvSpPr>
        <p:spPr>
          <a:xfrm>
            <a:off x="2272788" y="6518671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DCE0B7EC-D2ED-4770-97E4-038E7A3C6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6" y="3085190"/>
            <a:ext cx="3308025" cy="3304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/>
              <p:nvPr/>
            </p:nvSpPr>
            <p:spPr bwMode="auto">
              <a:xfrm>
                <a:off x="3230043" y="3553857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𝒑𝒆𝒓𝒊𝒑𝒉𝒆𝒓𝒂𝒍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𝒏𝒐𝒅𝒆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={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𝟎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𝟓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𝟔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𝟕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𝟗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}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0043" y="3553857"/>
                <a:ext cx="4765963" cy="348807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746769" y="3032871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732507" y="2727683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  <p:graphicFrame>
        <p:nvGraphicFramePr>
          <p:cNvPr id="45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8399"/>
              </p:ext>
            </p:extLst>
          </p:nvPr>
        </p:nvGraphicFramePr>
        <p:xfrm>
          <a:off x="4365784" y="2753813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E653F7A-14B4-41E2-8037-0B5ADE066C65}"/>
                  </a:ext>
                </a:extLst>
              </p:cNvPr>
              <p:cNvSpPr txBox="1"/>
              <p:nvPr/>
            </p:nvSpPr>
            <p:spPr bwMode="auto">
              <a:xfrm>
                <a:off x="2992158" y="4018491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𝒂𝒔𝒔𝒖𝒎𝒆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𝒓𝒂𝒏𝒅𝒐𝒎𝒍𝒚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𝒔𝒆𝒍𝒆𝒄𝒕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𝒏𝒐𝒅𝒆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𝟓</m:t>
                      </m:r>
                    </m:oMath>
                  </m:oMathPara>
                </a14:m>
                <a:endParaRPr kumimoji="1" lang="en-US" altLang="zh-TW" sz="1600" b="1" i="0" u="sng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E653F7A-14B4-41E2-8037-0B5ADE066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2158" y="4018491"/>
                <a:ext cx="4765963" cy="34880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1514763" y="4229277"/>
            <a:ext cx="323273" cy="348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2937DAC8-4E97-4408-A691-FC4DA7A7F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339" y="4622179"/>
            <a:ext cx="2636618" cy="961267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4394990" y="2994158"/>
            <a:ext cx="323273" cy="348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5150894" y="2991110"/>
            <a:ext cx="323273" cy="348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289586" y="3466598"/>
            <a:ext cx="323273" cy="348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1475258" y="3564134"/>
            <a:ext cx="323273" cy="348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4982369" y="4835965"/>
            <a:ext cx="2223103" cy="2480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4988465" y="5043229"/>
            <a:ext cx="2223103" cy="2480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6656606" y="2988062"/>
            <a:ext cx="323273" cy="348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3052940" y="3670274"/>
            <a:ext cx="323273" cy="348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4994561" y="5314501"/>
            <a:ext cx="2223103" cy="2480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8189750" y="2994158"/>
            <a:ext cx="323273" cy="348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2762982" y="5029176"/>
            <a:ext cx="323273" cy="348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F56CF6A8-B0B2-40A6-AA4E-C8CCD4849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6772" y="4600104"/>
            <a:ext cx="3379752" cy="1485606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6C6B174C-D2BB-4B3C-98F4-84364392BF0C}"/>
              </a:ext>
            </a:extLst>
          </p:cNvPr>
          <p:cNvSpPr/>
          <p:nvPr/>
        </p:nvSpPr>
        <p:spPr>
          <a:xfrm>
            <a:off x="4572000" y="5449455"/>
            <a:ext cx="2924524" cy="63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E653F7A-14B4-41E2-8037-0B5ADE066C65}"/>
                  </a:ext>
                </a:extLst>
              </p:cNvPr>
              <p:cNvSpPr txBox="1"/>
              <p:nvPr/>
            </p:nvSpPr>
            <p:spPr bwMode="auto">
              <a:xfrm>
                <a:off x="2992157" y="4015083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𝒂𝒔𝒔𝒖𝒎𝒆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𝒓𝒂𝒏𝒅𝒐𝒎𝒍𝒚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𝒔𝒆𝒍𝒆𝒄𝒕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𝒏𝒐𝒅𝒆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𝟓</m:t>
                      </m:r>
                    </m:oMath>
                  </m:oMathPara>
                </a14:m>
                <a:endParaRPr kumimoji="1" lang="en-US" altLang="zh-TW" sz="1600" b="1" i="0" u="sng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E653F7A-14B4-41E2-8037-0B5ADE066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2157" y="4015083"/>
                <a:ext cx="4765963" cy="348807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圖片 70">
            <a:extLst>
              <a:ext uri="{FF2B5EF4-FFF2-40B4-BE49-F238E27FC236}">
                <a16:creationId xmlns:a16="http://schemas.microsoft.com/office/drawing/2014/main" id="{7E52F515-6CC1-4891-9958-121FE2856F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767" y="4640280"/>
            <a:ext cx="4114505" cy="1480351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E465716C-E1E5-458F-884B-B68F107BBB48}"/>
              </a:ext>
            </a:extLst>
          </p:cNvPr>
          <p:cNvSpPr/>
          <p:nvPr/>
        </p:nvSpPr>
        <p:spPr>
          <a:xfrm>
            <a:off x="3959767" y="5911273"/>
            <a:ext cx="4114505" cy="209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EFEA9343-9D99-4BCE-AD0F-819891167E53}"/>
                  </a:ext>
                </a:extLst>
              </p:cNvPr>
              <p:cNvSpPr txBox="1"/>
              <p:nvPr/>
            </p:nvSpPr>
            <p:spPr bwMode="auto">
              <a:xfrm>
                <a:off x="3038416" y="6214470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𝒄𝒉𝒐𝒐𝒔𝒆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𝒍𝒂𝒃𝒆𝒍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𝒘𝒊𝒕𝒉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𝒍𝒂𝒓𝒈𝒆𝒔𝒕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𝑩𝒆𝒏𝒆𝒇𝒊𝒕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𝒔𝒄𝒐𝒓𝒆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𝒂𝒔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𝒅𝒐𝒎𝒊𝒏𝒂𝒕𝒆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𝒍𝒂𝒃𝒆𝒍</m:t>
                      </m:r>
                    </m:oMath>
                  </m:oMathPara>
                </a14:m>
                <a:endParaRPr kumimoji="1" lang="en-US" altLang="zh-TW" sz="1600" b="1" i="0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EFEA9343-9D99-4BCE-AD0F-819891167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8416" y="6214470"/>
                <a:ext cx="4765963" cy="348807"/>
              </a:xfrm>
              <a:prstGeom prst="rect">
                <a:avLst/>
              </a:prstGeom>
              <a:blipFill>
                <a:blip r:embed="rId10"/>
                <a:stretch>
                  <a:fillRect r="-24808" b="-86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FEA9343-9D99-4BCE-AD0F-819891167E53}"/>
                  </a:ext>
                </a:extLst>
              </p:cNvPr>
              <p:cNvSpPr txBox="1"/>
              <p:nvPr/>
            </p:nvSpPr>
            <p:spPr bwMode="auto">
              <a:xfrm>
                <a:off x="3282601" y="6197371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𝒍𝒂𝒃𝒆𝒍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𝒄𝒉𝒂𝒏𝒈𝒆𝒔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,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𝒄𝒉𝒆𝒄𝒌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𝒊</m:t>
                      </m:r>
                      <m:sSup>
                        <m:sSupPr>
                          <m:ctrlPr>
                            <a:rPr kumimoji="1" lang="en-US" altLang="zh-TW" sz="16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pPr>
                        <m:e>
                          <m:r>
                            <a:rPr kumimoji="1" lang="en-US" altLang="zh-TW" sz="16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𝒕</m:t>
                          </m:r>
                        </m:e>
                        <m:sup>
                          <m:r>
                            <a:rPr kumimoji="1" lang="en-US" altLang="zh-TW" sz="16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𝒔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𝒏𝒆𝒊𝒈𝒉𝒃𝒐𝒓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</m:oMath>
                  </m:oMathPara>
                </a14:m>
                <a:endParaRPr kumimoji="1" lang="en-US" altLang="zh-TW" sz="1600" b="1" i="0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FEA9343-9D99-4BCE-AD0F-819891167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2601" y="6197371"/>
                <a:ext cx="4765963" cy="348807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5902940" y="3003575"/>
            <a:ext cx="323273" cy="348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3" name="群組 82"/>
          <p:cNvGrpSpPr/>
          <p:nvPr/>
        </p:nvGrpSpPr>
        <p:grpSpPr>
          <a:xfrm>
            <a:off x="468908" y="3563093"/>
            <a:ext cx="2908608" cy="1841930"/>
            <a:chOff x="468908" y="3563093"/>
            <a:chExt cx="2908608" cy="184193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B891928B-C35A-48BD-A00B-21DFD0E5BE4A}"/>
                </a:ext>
              </a:extLst>
            </p:cNvPr>
            <p:cNvSpPr/>
            <p:nvPr/>
          </p:nvSpPr>
          <p:spPr>
            <a:xfrm>
              <a:off x="1473207" y="3563093"/>
              <a:ext cx="323273" cy="348807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F2FA684-BB7C-4909-A9F6-CBADA3C94337}"/>
                </a:ext>
              </a:extLst>
            </p:cNvPr>
            <p:cNvSpPr/>
            <p:nvPr/>
          </p:nvSpPr>
          <p:spPr>
            <a:xfrm>
              <a:off x="468908" y="4114148"/>
              <a:ext cx="323273" cy="348807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2434161-2ABC-454F-8204-5021F979A480}"/>
                </a:ext>
              </a:extLst>
            </p:cNvPr>
            <p:cNvSpPr/>
            <p:nvPr/>
          </p:nvSpPr>
          <p:spPr>
            <a:xfrm>
              <a:off x="2770163" y="5056216"/>
              <a:ext cx="323273" cy="348807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0CF49F6-01E5-4575-8064-195D6E64D459}"/>
                </a:ext>
              </a:extLst>
            </p:cNvPr>
            <p:cNvSpPr/>
            <p:nvPr/>
          </p:nvSpPr>
          <p:spPr>
            <a:xfrm>
              <a:off x="3054243" y="3691847"/>
              <a:ext cx="323273" cy="348807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</p:grpSp>
      <p:pic>
        <p:nvPicPr>
          <p:cNvPr id="88" name="圖片 87">
            <a:extLst>
              <a:ext uri="{FF2B5EF4-FFF2-40B4-BE49-F238E27FC236}">
                <a16:creationId xmlns:a16="http://schemas.microsoft.com/office/drawing/2014/main" id="{6592BA69-0A83-4188-8AEE-0292AC2960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5883" y="5148754"/>
            <a:ext cx="5674990" cy="68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/>
              <p:nvPr/>
            </p:nvSpPr>
            <p:spPr bwMode="auto">
              <a:xfrm>
                <a:off x="3131863" y="3560226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𝒑𝒆𝒓𝒊𝒑𝒉𝒆𝒓𝒂𝒍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𝒏𝒐𝒅𝒆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={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𝟎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𝟔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𝟕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𝟗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}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1863" y="3560226"/>
                <a:ext cx="4765963" cy="348807"/>
              </a:xfrm>
              <a:prstGeom prst="rect">
                <a:avLst/>
              </a:prstGeom>
              <a:blipFill>
                <a:blip r:embed="rId13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/>
              <p:nvPr/>
            </p:nvSpPr>
            <p:spPr bwMode="auto">
              <a:xfrm>
                <a:off x="3237136" y="3560670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𝒑𝒆𝒓𝒊𝒑𝒉𝒆𝒓𝒂𝒍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𝒏𝒐𝒅𝒆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={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𝟎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𝟔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𝟕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𝟗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𝟐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}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136" y="3560670"/>
                <a:ext cx="4765963" cy="348807"/>
              </a:xfrm>
              <a:prstGeom prst="rect">
                <a:avLst/>
              </a:prstGeom>
              <a:blipFill>
                <a:blip r:embed="rId14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39970"/>
              </p:ext>
            </p:extLst>
          </p:nvPr>
        </p:nvGraphicFramePr>
        <p:xfrm>
          <a:off x="4365784" y="2754028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p:graphicFrame>
        <p:nvGraphicFramePr>
          <p:cNvPr id="92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659548"/>
              </p:ext>
            </p:extLst>
          </p:nvPr>
        </p:nvGraphicFramePr>
        <p:xfrm>
          <a:off x="4368326" y="2748881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05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  <p:bldP spid="46" grpId="1"/>
      <p:bldP spid="47" grpId="0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6" grpId="0" animBg="1"/>
      <p:bldP spid="66" grpId="1" animBg="1"/>
      <p:bldP spid="67" grpId="0" animBg="1"/>
      <p:bldP spid="67" grpId="1" animBg="1"/>
      <p:bldP spid="69" grpId="0" animBg="1"/>
      <p:bldP spid="69" grpId="1" animBg="1"/>
      <p:bldP spid="70" grpId="0"/>
      <p:bldP spid="72" grpId="0" animBg="1"/>
      <p:bldP spid="72" grpId="1" animBg="1"/>
      <p:bldP spid="73" grpId="0"/>
      <p:bldP spid="73" grpId="1"/>
      <p:bldP spid="74" grpId="0"/>
      <p:bldP spid="74" grpId="1"/>
      <p:bldP spid="75" grpId="0" animBg="1"/>
      <p:bldP spid="75" grpId="1" animBg="1"/>
      <p:bldP spid="75" grpId="2" animBg="1"/>
      <p:bldP spid="75" grpId="3" animBg="1"/>
      <p:bldP spid="89" grpId="0"/>
      <p:bldP spid="89" grpId="1"/>
      <p:bldP spid="9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36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starting doing LPA on peripheral nodes</a:t>
            </a:r>
          </a:p>
        </p:txBody>
      </p:sp>
      <p:sp>
        <p:nvSpPr>
          <p:cNvPr id="15" name="頁尾版面配置區 4">
            <a:extLst>
              <a:ext uri="{FF2B5EF4-FFF2-40B4-BE49-F238E27FC236}">
                <a16:creationId xmlns:a16="http://schemas.microsoft.com/office/drawing/2014/main" id="{9BFAE898-7433-4BBA-93E9-6FB90F88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788" y="6518671"/>
            <a:ext cx="5420678" cy="364331"/>
          </a:xfrm>
        </p:spPr>
        <p:txBody>
          <a:bodyPr/>
          <a:lstStyle/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8" name="頁尾版面配置區 4">
            <a:extLst>
              <a:ext uri="{FF2B5EF4-FFF2-40B4-BE49-F238E27FC236}">
                <a16:creationId xmlns:a16="http://schemas.microsoft.com/office/drawing/2014/main" id="{8FCC8451-C4DF-44E0-B3CA-CABE807772E8}"/>
              </a:ext>
            </a:extLst>
          </p:cNvPr>
          <p:cNvSpPr txBox="1">
            <a:spLocks/>
          </p:cNvSpPr>
          <p:nvPr/>
        </p:nvSpPr>
        <p:spPr>
          <a:xfrm>
            <a:off x="2272788" y="6518671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>
                <a:solidFill>
                  <a:srgbClr val="464646"/>
                </a:solidFill>
              </a:rPr>
              <a:t>2023/04/10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F4BBF0E-16B1-4A21-9290-7F5BDD89F21D}"/>
              </a:ext>
            </a:extLst>
          </p:cNvPr>
          <p:cNvSpPr txBox="1"/>
          <p:nvPr/>
        </p:nvSpPr>
        <p:spPr bwMode="auto">
          <a:xfrm>
            <a:off x="3746769" y="3032871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label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BD19229-4165-4F9E-AB40-8A648A94CBD6}"/>
              </a:ext>
            </a:extLst>
          </p:cNvPr>
          <p:cNvSpPr txBox="1"/>
          <p:nvPr/>
        </p:nvSpPr>
        <p:spPr bwMode="auto">
          <a:xfrm>
            <a:off x="3732507" y="2727683"/>
            <a:ext cx="95427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node</a:t>
            </a:r>
          </a:p>
        </p:txBody>
      </p:sp>
      <p:graphicFrame>
        <p:nvGraphicFramePr>
          <p:cNvPr id="55" name="表格 12">
            <a:extLst>
              <a:ext uri="{FF2B5EF4-FFF2-40B4-BE49-F238E27FC236}">
                <a16:creationId xmlns:a16="http://schemas.microsoft.com/office/drawing/2014/main" id="{A46A886E-AE9B-4AE7-A212-7F047DFFB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8351"/>
              </p:ext>
            </p:extLst>
          </p:nvPr>
        </p:nvGraphicFramePr>
        <p:xfrm>
          <a:off x="4365784" y="2754028"/>
          <a:ext cx="4539984" cy="55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8332">
                  <a:extLst>
                    <a:ext uri="{9D8B030D-6E8A-4147-A177-3AD203B41FA5}">
                      <a16:colId xmlns:a16="http://schemas.microsoft.com/office/drawing/2014/main" val="254323183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44243631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354922521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20582199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089327676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96290633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16935634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4259271118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1749078495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781664217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613223502"/>
                    </a:ext>
                  </a:extLst>
                </a:gridCol>
                <a:gridCol w="378332">
                  <a:extLst>
                    <a:ext uri="{9D8B030D-6E8A-4147-A177-3AD203B41FA5}">
                      <a16:colId xmlns:a16="http://schemas.microsoft.com/office/drawing/2014/main" val="3835013385"/>
                    </a:ext>
                  </a:extLst>
                </a:gridCol>
              </a:tblGrid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2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4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5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6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7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8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9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10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11</a:t>
                      </a:r>
                      <a:endParaRPr lang="zh-TW" altLang="en-US" sz="122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/>
                        <a:t>14</a:t>
                      </a:r>
                      <a:endParaRPr lang="zh-TW" altLang="en-US" sz="122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0957"/>
                  </a:ext>
                </a:extLst>
              </a:tr>
              <a:tr h="23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2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22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35151"/>
                  </a:ext>
                </a:extLst>
              </a:tr>
            </a:tbl>
          </a:graphicData>
        </a:graphic>
      </p:graphicFrame>
      <p:pic>
        <p:nvPicPr>
          <p:cNvPr id="56" name="圖片 55">
            <a:extLst>
              <a:ext uri="{FF2B5EF4-FFF2-40B4-BE49-F238E27FC236}">
                <a16:creationId xmlns:a16="http://schemas.microsoft.com/office/drawing/2014/main" id="{DCE0B7EC-D2ED-4770-97E4-038E7A3C6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6" y="3085190"/>
            <a:ext cx="3308025" cy="3304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/>
              <p:nvPr/>
            </p:nvSpPr>
            <p:spPr bwMode="auto">
              <a:xfrm>
                <a:off x="3237136" y="3560670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𝒑𝒆𝒓𝒊𝒑𝒉𝒆𝒓𝒂𝒍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𝒏𝒐𝒅𝒆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={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𝟎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𝟔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𝟕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𝟗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𝟐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}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136" y="3560670"/>
                <a:ext cx="4765963" cy="348807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FE653F7A-14B4-41E2-8037-0B5ADE066C65}"/>
                  </a:ext>
                </a:extLst>
              </p:cNvPr>
              <p:cNvSpPr txBox="1"/>
              <p:nvPr/>
            </p:nvSpPr>
            <p:spPr bwMode="auto">
              <a:xfrm>
                <a:off x="2992158" y="4018491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𝒂𝒔𝒔𝒖𝒎𝒆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𝒓𝒂𝒏𝒅𝒐𝒎𝒍𝒚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𝒔𝒆𝒍𝒆𝒄𝒕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𝒏𝒐𝒅𝒆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𝟎</m:t>
                      </m:r>
                    </m:oMath>
                  </m:oMathPara>
                </a14:m>
                <a:endParaRPr kumimoji="1" lang="en-US" altLang="zh-TW" sz="1600" b="1" i="0" u="sng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FE653F7A-14B4-41E2-8037-0B5ADE066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2158" y="4018491"/>
                <a:ext cx="4765963" cy="34880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B891928B-C35A-48BD-A00B-21DFD0E5BE4A}"/>
              </a:ext>
            </a:extLst>
          </p:cNvPr>
          <p:cNvSpPr/>
          <p:nvPr/>
        </p:nvSpPr>
        <p:spPr>
          <a:xfrm>
            <a:off x="1473207" y="3563093"/>
            <a:ext cx="323273" cy="348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7E2EDC6F-B902-4270-BB31-CA21676A4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824" y="4604173"/>
            <a:ext cx="4338760" cy="1174838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131B8970-2B7E-4FF0-929E-CF751543D8E2}"/>
              </a:ext>
            </a:extLst>
          </p:cNvPr>
          <p:cNvSpPr/>
          <p:nvPr/>
        </p:nvSpPr>
        <p:spPr>
          <a:xfrm>
            <a:off x="3887824" y="5585717"/>
            <a:ext cx="4338760" cy="193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A111404B-4F87-43E0-8BDF-667E02D8A249}"/>
                  </a:ext>
                </a:extLst>
              </p:cNvPr>
              <p:cNvSpPr txBox="1"/>
              <p:nvPr/>
            </p:nvSpPr>
            <p:spPr bwMode="auto">
              <a:xfrm>
                <a:off x="2689907" y="5907771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𝒍𝒂𝒃𝒆𝒍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𝒅𝒐𝒆𝒔</m:t>
                      </m:r>
                      <m:sSup>
                        <m:sSupPr>
                          <m:ctrlPr>
                            <a:rPr kumimoji="1" lang="en-US" altLang="zh-TW" sz="16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pPr>
                        <m:e>
                          <m:r>
                            <a:rPr kumimoji="1" lang="en-US" altLang="zh-TW" sz="16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𝒏</m:t>
                          </m:r>
                        </m:e>
                        <m:sup>
                          <m:r>
                            <a:rPr kumimoji="1" lang="en-US" altLang="zh-TW" sz="16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𝒕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𝒄𝒉𝒂𝒏𝒈𝒆</m:t>
                      </m:r>
                    </m:oMath>
                  </m:oMathPara>
                </a14:m>
                <a:endParaRPr kumimoji="1" lang="en-US" altLang="zh-TW" sz="1600" b="1" i="0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A111404B-4F87-43E0-8BDF-667E02D8A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9907" y="5907771"/>
                <a:ext cx="4765963" cy="348807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>
            <a:extLst>
              <a:ext uri="{FF2B5EF4-FFF2-40B4-BE49-F238E27FC236}">
                <a16:creationId xmlns:a16="http://schemas.microsoft.com/office/drawing/2014/main" id="{92EF4FF5-8B3C-42D2-AC57-64338F1F88CA}"/>
              </a:ext>
            </a:extLst>
          </p:cNvPr>
          <p:cNvSpPr/>
          <p:nvPr/>
        </p:nvSpPr>
        <p:spPr>
          <a:xfrm>
            <a:off x="4410363" y="3003612"/>
            <a:ext cx="323273" cy="348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/>
              <p:nvPr/>
            </p:nvSpPr>
            <p:spPr bwMode="auto">
              <a:xfrm>
                <a:off x="3144455" y="3561620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𝒑𝒆𝒓𝒊𝒑𝒉𝒆𝒓𝒂𝒍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𝒏𝒐𝒅𝒆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={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𝟔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𝟕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𝟗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𝟐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}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9925D703-2EDC-4F2D-BED1-44C537016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44455" y="3561620"/>
                <a:ext cx="4765963" cy="348807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FE653F7A-14B4-41E2-8037-0B5ADE066C65}"/>
                  </a:ext>
                </a:extLst>
              </p:cNvPr>
              <p:cNvSpPr txBox="1"/>
              <p:nvPr/>
            </p:nvSpPr>
            <p:spPr bwMode="auto">
              <a:xfrm>
                <a:off x="2992157" y="4017745"/>
                <a:ext cx="4765963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10160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𝒂𝒔𝒔𝒖𝒎𝒆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𝒓𝒂𝒏𝒅𝒐𝒎𝒍𝒚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𝒔𝒆𝒍𝒆𝒄𝒕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𝒏𝒐𝒅𝒆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𝟎</m:t>
                      </m:r>
                    </m:oMath>
                  </m:oMathPara>
                </a14:m>
                <a:endParaRPr kumimoji="1" lang="en-US" altLang="zh-TW" sz="1600" b="1" i="0" u="sng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FE653F7A-14B4-41E2-8037-0B5ADE066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2157" y="4017745"/>
                <a:ext cx="4765963" cy="348807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8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3" grpId="1"/>
      <p:bldP spid="64" grpId="0" animBg="1"/>
      <p:bldP spid="76" grpId="0" animBg="1"/>
      <p:bldP spid="77" grpId="0"/>
      <p:bldP spid="78" grpId="0" animBg="1"/>
      <p:bldP spid="79" grpId="0"/>
      <p:bldP spid="8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Algorithm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37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DPNLP :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4410FB-A9B7-43D0-B5C6-DF2BED2E4ECC}"/>
              </a:ext>
            </a:extLst>
          </p:cNvPr>
          <p:cNvGrpSpPr/>
          <p:nvPr/>
        </p:nvGrpSpPr>
        <p:grpSpPr>
          <a:xfrm>
            <a:off x="279146" y="3247722"/>
            <a:ext cx="8651805" cy="979045"/>
            <a:chOff x="279146" y="3247722"/>
            <a:chExt cx="8651805" cy="979045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9D560AC-6BD2-4F6C-829C-8D03E819AB55}"/>
                </a:ext>
              </a:extLst>
            </p:cNvPr>
            <p:cNvSpPr/>
            <p:nvPr/>
          </p:nvSpPr>
          <p:spPr>
            <a:xfrm>
              <a:off x="279146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Initial </a:t>
              </a:r>
              <a:endParaRPr lang="zh-TW" altLang="en-US" dirty="0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F55123F6-C223-4D3B-93F8-77F435518810}"/>
                </a:ext>
              </a:extLst>
            </p:cNvPr>
            <p:cNvSpPr/>
            <p:nvPr/>
          </p:nvSpPr>
          <p:spPr>
            <a:xfrm>
              <a:off x="2571367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Create initial community </a:t>
              </a:r>
              <a:endParaRPr lang="zh-TW" altLang="en-US" dirty="0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B33F4DCF-1A31-40F7-AD7E-7193082EFAF9}"/>
                </a:ext>
              </a:extLst>
            </p:cNvPr>
            <p:cNvSpPr/>
            <p:nvPr/>
          </p:nvSpPr>
          <p:spPr>
            <a:xfrm>
              <a:off x="4863588" y="3247722"/>
              <a:ext cx="1775142" cy="979045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Label propagation</a:t>
              </a:r>
              <a:endParaRPr lang="zh-TW" altLang="en-US" dirty="0"/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1C209BF8-D73A-4695-962B-8FAD3626162C}"/>
                </a:ext>
              </a:extLst>
            </p:cNvPr>
            <p:cNvSpPr/>
            <p:nvPr/>
          </p:nvSpPr>
          <p:spPr>
            <a:xfrm>
              <a:off x="7155809" y="3247722"/>
              <a:ext cx="1775142" cy="979045"/>
            </a:xfrm>
            <a:prstGeom prst="roundRect">
              <a:avLst/>
            </a:prstGeom>
            <a:solidFill>
              <a:srgbClr val="92000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Finalizing community</a:t>
              </a:r>
              <a:endParaRPr lang="zh-TW" altLang="en-US" dirty="0"/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C49F3826-2907-4E99-A8DC-E0D38FED0B0D}"/>
                </a:ext>
              </a:extLst>
            </p:cNvPr>
            <p:cNvSpPr/>
            <p:nvPr/>
          </p:nvSpPr>
          <p:spPr>
            <a:xfrm>
              <a:off x="2109775" y="3506310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771D46DB-9D2D-4F4A-AEC4-C787D2F21C04}"/>
                </a:ext>
              </a:extLst>
            </p:cNvPr>
            <p:cNvSpPr/>
            <p:nvPr/>
          </p:nvSpPr>
          <p:spPr>
            <a:xfrm>
              <a:off x="4393723" y="3506309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5B60EAE2-366C-4023-820D-03E29091F77C}"/>
                </a:ext>
              </a:extLst>
            </p:cNvPr>
            <p:cNvSpPr/>
            <p:nvPr/>
          </p:nvSpPr>
          <p:spPr>
            <a:xfrm>
              <a:off x="6692599" y="3506311"/>
              <a:ext cx="434657" cy="46186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19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38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A0DFE765-4B86-4865-9ABD-9EBAE24C01F9}"/>
              </a:ext>
            </a:extLst>
          </p:cNvPr>
          <p:cNvSpPr txBox="1">
            <a:spLocks/>
          </p:cNvSpPr>
          <p:nvPr/>
        </p:nvSpPr>
        <p:spPr>
          <a:xfrm>
            <a:off x="499256" y="3276441"/>
            <a:ext cx="8153876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/>
              <a:t>Experiment &amp; Simulation</a:t>
            </a:r>
            <a:endParaRPr lang="zh-TW" altLang="en-US" sz="4000" b="1" dirty="0"/>
          </a:p>
        </p:txBody>
      </p:sp>
      <p:sp>
        <p:nvSpPr>
          <p:cNvPr id="14" name="頁尾版面配置區 4">
            <a:extLst>
              <a:ext uri="{FF2B5EF4-FFF2-40B4-BE49-F238E27FC236}">
                <a16:creationId xmlns:a16="http://schemas.microsoft.com/office/drawing/2014/main" id="{7BD1884A-9738-4E55-8E92-892618D6704F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39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94169" y="2170175"/>
            <a:ext cx="427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u="sng" dirty="0"/>
              <a:t>Thesis platform : 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Platform :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770915"/>
              </p:ext>
            </p:extLst>
          </p:nvPr>
        </p:nvGraphicFramePr>
        <p:xfrm>
          <a:off x="694169" y="2869224"/>
          <a:ext cx="3087934" cy="2319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967">
                  <a:extLst>
                    <a:ext uri="{9D8B030D-6E8A-4147-A177-3AD203B41FA5}">
                      <a16:colId xmlns:a16="http://schemas.microsoft.com/office/drawing/2014/main" val="3360903383"/>
                    </a:ext>
                  </a:extLst>
                </a:gridCol>
                <a:gridCol w="1543967">
                  <a:extLst>
                    <a:ext uri="{9D8B030D-6E8A-4147-A177-3AD203B41FA5}">
                      <a16:colId xmlns:a16="http://schemas.microsoft.com/office/drawing/2014/main" val="4248770425"/>
                    </a:ext>
                  </a:extLst>
                </a:gridCol>
              </a:tblGrid>
              <a:tr h="5799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CPU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Intel i5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686740"/>
                  </a:ext>
                </a:extLst>
              </a:tr>
              <a:tr h="5799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RAM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12 GB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1150082"/>
                  </a:ext>
                </a:extLst>
              </a:tr>
              <a:tr h="5799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OS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-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0713859"/>
                  </a:ext>
                </a:extLst>
              </a:tr>
              <a:tr h="5799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Implement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Python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704673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922621"/>
              </p:ext>
            </p:extLst>
          </p:nvPr>
        </p:nvGraphicFramePr>
        <p:xfrm>
          <a:off x="4272749" y="2869224"/>
          <a:ext cx="4565356" cy="3083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2678">
                  <a:extLst>
                    <a:ext uri="{9D8B030D-6E8A-4147-A177-3AD203B41FA5}">
                      <a16:colId xmlns:a16="http://schemas.microsoft.com/office/drawing/2014/main" val="3360903383"/>
                    </a:ext>
                  </a:extLst>
                </a:gridCol>
                <a:gridCol w="2282678">
                  <a:extLst>
                    <a:ext uri="{9D8B030D-6E8A-4147-A177-3AD203B41FA5}">
                      <a16:colId xmlns:a16="http://schemas.microsoft.com/office/drawing/2014/main" val="4248770425"/>
                    </a:ext>
                  </a:extLst>
                </a:gridCol>
              </a:tblGrid>
              <a:tr h="5803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CPU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Intel i7-12700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686740"/>
                  </a:ext>
                </a:extLst>
              </a:tr>
              <a:tr h="5803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RAM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16 GB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1150082"/>
                  </a:ext>
                </a:extLst>
              </a:tr>
              <a:tr h="5803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OS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Ubuntu 20.04.5 LTS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0713859"/>
                  </a:ext>
                </a:extLst>
              </a:tr>
              <a:tr h="5803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Implement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C++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704673"/>
                  </a:ext>
                </a:extLst>
              </a:tr>
              <a:tr h="5803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Compiler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gcc 9.4.0 </a:t>
                      </a:r>
                      <a:endParaRPr lang="zh-TW" altLang="en-US" sz="2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2178128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4272749" y="2170175"/>
            <a:ext cx="427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u="sng" dirty="0"/>
              <a:t>My simulation platform : </a:t>
            </a:r>
          </a:p>
        </p:txBody>
      </p:sp>
    </p:spTree>
    <p:extLst>
      <p:ext uri="{BB962C8B-B14F-4D97-AF65-F5344CB8AC3E}">
        <p14:creationId xmlns:p14="http://schemas.microsoft.com/office/powerpoint/2010/main" val="387467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Introduction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4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2C049CF3-291A-4931-B2BA-922A912B4702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Community Detection Algorithm (CDA)</a:t>
            </a:r>
          </a:p>
          <a:p>
            <a:pPr marL="0" lvl="1" algn="l">
              <a:lnSpc>
                <a:spcPct val="150000"/>
              </a:lnSpc>
              <a:spcBef>
                <a:spcPts val="524"/>
              </a:spcBef>
              <a:buClr>
                <a:schemeClr val="accent2"/>
              </a:buClr>
            </a:pPr>
            <a:r>
              <a:rPr lang="en-US" altLang="zh-TW" sz="2160" dirty="0"/>
              <a:t>    - An algorithm for detecting connected group in complex network.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B30405-5BED-4E21-A91F-8583C8E31D72}"/>
              </a:ext>
            </a:extLst>
          </p:cNvPr>
          <p:cNvSpPr txBox="1"/>
          <p:nvPr/>
        </p:nvSpPr>
        <p:spPr bwMode="auto">
          <a:xfrm>
            <a:off x="-33285" y="6375782"/>
            <a:ext cx="4605286" cy="51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16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900" b="0" i="0" dirty="0">
                <a:solidFill>
                  <a:srgbClr val="252525"/>
                </a:solidFill>
                <a:effectLst/>
                <a:latin typeface="-apple-system"/>
              </a:rPr>
              <a:t>H. Qureshi, Amir; </a:t>
            </a:r>
            <a:r>
              <a:rPr lang="en-US" altLang="zh-TW" sz="900" b="0" i="0" dirty="0" err="1">
                <a:solidFill>
                  <a:srgbClr val="252525"/>
                </a:solidFill>
                <a:effectLst/>
                <a:latin typeface="-apple-system"/>
              </a:rPr>
              <a:t>Chaoji</a:t>
            </a:r>
            <a:r>
              <a:rPr lang="en-US" altLang="zh-TW" sz="900" b="0" i="0" dirty="0">
                <a:solidFill>
                  <a:srgbClr val="252525"/>
                </a:solidFill>
                <a:effectLst/>
                <a:latin typeface="-apple-system"/>
              </a:rPr>
              <a:t>, Vineet; </a:t>
            </a:r>
            <a:r>
              <a:rPr lang="en-US" altLang="zh-TW" sz="900" b="0" i="0" dirty="0" err="1">
                <a:solidFill>
                  <a:srgbClr val="252525"/>
                </a:solidFill>
                <a:effectLst/>
                <a:latin typeface="-apple-system"/>
              </a:rPr>
              <a:t>Maiguel</a:t>
            </a:r>
            <a:r>
              <a:rPr lang="en-US" altLang="zh-TW" sz="900" b="0" i="0" dirty="0">
                <a:solidFill>
                  <a:srgbClr val="252525"/>
                </a:solidFill>
                <a:effectLst/>
                <a:latin typeface="-apple-system"/>
              </a:rPr>
              <a:t>, </a:t>
            </a:r>
            <a:r>
              <a:rPr lang="en-US" altLang="zh-TW" sz="900" b="0" i="0" dirty="0" err="1">
                <a:solidFill>
                  <a:srgbClr val="252525"/>
                </a:solidFill>
                <a:effectLst/>
                <a:latin typeface="-apple-system"/>
              </a:rPr>
              <a:t>Dony</a:t>
            </a:r>
            <a:r>
              <a:rPr lang="en-US" altLang="zh-TW" sz="900" b="0" i="0" dirty="0">
                <a:solidFill>
                  <a:srgbClr val="252525"/>
                </a:solidFill>
                <a:effectLst/>
                <a:latin typeface="-apple-system"/>
              </a:rPr>
              <a:t>; Hafeez </a:t>
            </a:r>
            <a:r>
              <a:rPr lang="en-US" altLang="zh-TW" sz="900" b="0" i="0" dirty="0" err="1">
                <a:solidFill>
                  <a:srgbClr val="252525"/>
                </a:solidFill>
                <a:effectLst/>
                <a:latin typeface="-apple-system"/>
              </a:rPr>
              <a:t>Faridi</a:t>
            </a:r>
            <a:r>
              <a:rPr lang="en-US" altLang="zh-TW" sz="900" b="0" i="0" dirty="0">
                <a:solidFill>
                  <a:srgbClr val="252525"/>
                </a:solidFill>
                <a:effectLst/>
                <a:latin typeface="-apple-system"/>
              </a:rPr>
              <a:t>, </a:t>
            </a:r>
            <a:r>
              <a:rPr lang="en-US" altLang="zh-TW" sz="900" b="0" i="0" dirty="0" err="1">
                <a:solidFill>
                  <a:srgbClr val="252525"/>
                </a:solidFill>
                <a:effectLst/>
                <a:latin typeface="-apple-system"/>
              </a:rPr>
              <a:t>Mohd</a:t>
            </a:r>
            <a:r>
              <a:rPr lang="en-US" altLang="zh-TW" sz="900" b="0" i="0" dirty="0">
                <a:solidFill>
                  <a:srgbClr val="252525"/>
                </a:solidFill>
                <a:effectLst/>
                <a:latin typeface="-apple-system"/>
              </a:rPr>
              <a:t>; J. Barth, </a:t>
            </a:r>
            <a:r>
              <a:rPr lang="en-US" altLang="zh-TW" sz="900" b="0" i="0" dirty="0" err="1">
                <a:solidFill>
                  <a:srgbClr val="252525"/>
                </a:solidFill>
                <a:effectLst/>
                <a:latin typeface="-apple-system"/>
              </a:rPr>
              <a:t>Constantinos</a:t>
            </a:r>
            <a:r>
              <a:rPr lang="en-US" altLang="zh-TW" sz="900" b="0" i="0" dirty="0">
                <a:solidFill>
                  <a:srgbClr val="252525"/>
                </a:solidFill>
                <a:effectLst/>
                <a:latin typeface="-apple-system"/>
              </a:rPr>
              <a:t>; M. Salem, Saeed; et al. (2015): Platelet Protein-Protein Interaction (PPI) network.. PLOS ONE. Figure. https://doi.org/10.1371/journal.pone.0007627.g010 </a:t>
            </a:r>
            <a:endParaRPr kumimoji="1" lang="zh-TW" altLang="en-US" sz="9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-apple-system"/>
              <a:ea typeface="+mj-ea"/>
              <a:cs typeface="+mj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05FFB02-55AC-4170-811E-5D8B00EB440B}"/>
              </a:ext>
            </a:extLst>
          </p:cNvPr>
          <p:cNvGrpSpPr/>
          <p:nvPr/>
        </p:nvGrpSpPr>
        <p:grpSpPr>
          <a:xfrm>
            <a:off x="1712785" y="2782626"/>
            <a:ext cx="7925563" cy="3340293"/>
            <a:chOff x="1712785" y="2782626"/>
            <a:chExt cx="7925563" cy="334029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07DFC49-42EC-4A47-A272-37F866B6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785" y="2782626"/>
              <a:ext cx="4803288" cy="3181278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877C33D-CABB-49DB-9E43-7DD2AF37D24B}"/>
                </a:ext>
              </a:extLst>
            </p:cNvPr>
            <p:cNvSpPr txBox="1"/>
            <p:nvPr/>
          </p:nvSpPr>
          <p:spPr bwMode="auto">
            <a:xfrm>
              <a:off x="5972596" y="5804889"/>
              <a:ext cx="3665752" cy="318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1" i="0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Protein</a:t>
              </a:r>
              <a:r>
                <a:rPr kumimoji="1" lang="en-US" altLang="zh-TW" sz="1400" b="1" kern="0" dirty="0">
                  <a:ea typeface="+mj-ea"/>
                  <a:cs typeface="+mj-cs"/>
                </a:rPr>
                <a:t>-Protein interaction network</a:t>
              </a:r>
              <a:endParaRPr kumimoji="1" lang="zh-TW" altLang="en-US" sz="1400" b="1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1247EF4-A9A7-4327-8644-5FD8C5F97537}"/>
              </a:ext>
            </a:extLst>
          </p:cNvPr>
          <p:cNvGrpSpPr/>
          <p:nvPr/>
        </p:nvGrpSpPr>
        <p:grpSpPr>
          <a:xfrm>
            <a:off x="1711783" y="2871390"/>
            <a:ext cx="4599518" cy="2892291"/>
            <a:chOff x="1711783" y="2871390"/>
            <a:chExt cx="4599518" cy="289229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D7489F8-C345-4FC4-81DC-CD53FA60B94C}"/>
                </a:ext>
              </a:extLst>
            </p:cNvPr>
            <p:cNvSpPr/>
            <p:nvPr/>
          </p:nvSpPr>
          <p:spPr>
            <a:xfrm>
              <a:off x="4940418" y="2871390"/>
              <a:ext cx="196726" cy="1923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D73B56B7-52CA-40E5-8496-70BF751F204A}"/>
                </a:ext>
              </a:extLst>
            </p:cNvPr>
            <p:cNvGrpSpPr/>
            <p:nvPr/>
          </p:nvGrpSpPr>
          <p:grpSpPr>
            <a:xfrm>
              <a:off x="1711783" y="3063712"/>
              <a:ext cx="4599518" cy="2699969"/>
              <a:chOff x="1711783" y="3063712"/>
              <a:chExt cx="4599518" cy="2699969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74ABA03-64E6-4C33-B227-07C1D885CC4B}"/>
                  </a:ext>
                </a:extLst>
              </p:cNvPr>
              <p:cNvSpPr/>
              <p:nvPr/>
            </p:nvSpPr>
            <p:spPr>
              <a:xfrm>
                <a:off x="5744943" y="3063712"/>
                <a:ext cx="566358" cy="5296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2CD2225D-3020-4EDE-8362-F31EAA9FF040}"/>
                  </a:ext>
                </a:extLst>
              </p:cNvPr>
              <p:cNvGrpSpPr/>
              <p:nvPr/>
            </p:nvGrpSpPr>
            <p:grpSpPr>
              <a:xfrm>
                <a:off x="1711783" y="3625001"/>
                <a:ext cx="4197821" cy="2138680"/>
                <a:chOff x="1711783" y="3625001"/>
                <a:chExt cx="4197821" cy="2138680"/>
              </a:xfrm>
            </p:grpSpPr>
            <p:grpSp>
              <p:nvGrpSpPr>
                <p:cNvPr id="7" name="群組 6">
                  <a:extLst>
                    <a:ext uri="{FF2B5EF4-FFF2-40B4-BE49-F238E27FC236}">
                      <a16:creationId xmlns:a16="http://schemas.microsoft.com/office/drawing/2014/main" id="{AF97B6C2-548C-41DD-A98D-4948C47E61CD}"/>
                    </a:ext>
                  </a:extLst>
                </p:cNvPr>
                <p:cNvGrpSpPr/>
                <p:nvPr/>
              </p:nvGrpSpPr>
              <p:grpSpPr>
                <a:xfrm>
                  <a:off x="2616956" y="4971353"/>
                  <a:ext cx="3292648" cy="792328"/>
                  <a:chOff x="2616956" y="4971353"/>
                  <a:chExt cx="3292648" cy="792328"/>
                </a:xfrm>
              </p:grpSpPr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1F1D0538-AFE5-41EC-AE67-0CED99CB48B6}"/>
                      </a:ext>
                    </a:extLst>
                  </p:cNvPr>
                  <p:cNvSpPr/>
                  <p:nvPr/>
                </p:nvSpPr>
                <p:spPr>
                  <a:xfrm>
                    <a:off x="5469890" y="5446479"/>
                    <a:ext cx="196726" cy="192321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6" name="群組 5">
                    <a:extLst>
                      <a:ext uri="{FF2B5EF4-FFF2-40B4-BE49-F238E27FC236}">
                        <a16:creationId xmlns:a16="http://schemas.microsoft.com/office/drawing/2014/main" id="{39694203-1333-4639-9381-16BA7B4FF065}"/>
                      </a:ext>
                    </a:extLst>
                  </p:cNvPr>
                  <p:cNvGrpSpPr/>
                  <p:nvPr/>
                </p:nvGrpSpPr>
                <p:grpSpPr>
                  <a:xfrm>
                    <a:off x="2616956" y="4971353"/>
                    <a:ext cx="3292648" cy="792328"/>
                    <a:chOff x="2616956" y="4971353"/>
                    <a:chExt cx="3292648" cy="792328"/>
                  </a:xfrm>
                </p:grpSpPr>
                <p:sp>
                  <p:nvSpPr>
                    <p:cNvPr id="18" name="矩形 17">
                      <a:extLst>
                        <a:ext uri="{FF2B5EF4-FFF2-40B4-BE49-F238E27FC236}">
                          <a16:creationId xmlns:a16="http://schemas.microsoft.com/office/drawing/2014/main" id="{AA0C9D86-FE43-4C08-91A7-B742CE968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6956" y="5571360"/>
                      <a:ext cx="196726" cy="192321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20" name="矩形 19">
                      <a:extLst>
                        <a:ext uri="{FF2B5EF4-FFF2-40B4-BE49-F238E27FC236}">
                          <a16:creationId xmlns:a16="http://schemas.microsoft.com/office/drawing/2014/main" id="{07D85494-F0AF-4D18-956F-7B79F7E5B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3246" y="4971353"/>
                      <a:ext cx="566358" cy="37826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grpSp>
              <p:nvGrpSpPr>
                <p:cNvPr id="5" name="群組 4">
                  <a:extLst>
                    <a:ext uri="{FF2B5EF4-FFF2-40B4-BE49-F238E27FC236}">
                      <a16:creationId xmlns:a16="http://schemas.microsoft.com/office/drawing/2014/main" id="{A80748D3-2B26-4B99-A55A-8F495D082682}"/>
                    </a:ext>
                  </a:extLst>
                </p:cNvPr>
                <p:cNvGrpSpPr/>
                <p:nvPr/>
              </p:nvGrpSpPr>
              <p:grpSpPr>
                <a:xfrm>
                  <a:off x="1711783" y="3625001"/>
                  <a:ext cx="566358" cy="1286364"/>
                  <a:chOff x="1711783" y="3625001"/>
                  <a:chExt cx="566358" cy="1286364"/>
                </a:xfrm>
              </p:grpSpPr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637260BF-8A68-434A-93F2-277552FB4400}"/>
                      </a:ext>
                    </a:extLst>
                  </p:cNvPr>
                  <p:cNvSpPr/>
                  <p:nvPr/>
                </p:nvSpPr>
                <p:spPr>
                  <a:xfrm>
                    <a:off x="1904501" y="4579213"/>
                    <a:ext cx="329652" cy="33215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66B4DE6F-390F-46C4-8C02-56BBAAFDB641}"/>
                      </a:ext>
                    </a:extLst>
                  </p:cNvPr>
                  <p:cNvSpPr/>
                  <p:nvPr/>
                </p:nvSpPr>
                <p:spPr>
                  <a:xfrm>
                    <a:off x="1711783" y="3625001"/>
                    <a:ext cx="566358" cy="508366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10760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40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Dataset :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F805BE0-0C2A-436A-BFBD-3ABBF7D2BEBF}"/>
              </a:ext>
            </a:extLst>
          </p:cNvPr>
          <p:cNvSpPr txBox="1"/>
          <p:nvPr/>
        </p:nvSpPr>
        <p:spPr bwMode="auto">
          <a:xfrm>
            <a:off x="924196" y="2317537"/>
            <a:ext cx="5106560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Real Network</a:t>
            </a:r>
            <a:endParaRPr kumimoji="1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36283C0-0571-4FD1-9B25-DC36B5AA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411" y="2421545"/>
            <a:ext cx="4401334" cy="42255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29164" y="3195782"/>
            <a:ext cx="4655127" cy="2041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111404B-4F87-43E0-8BDF-667E02D8A249}"/>
              </a:ext>
            </a:extLst>
          </p:cNvPr>
          <p:cNvSpPr txBox="1"/>
          <p:nvPr/>
        </p:nvSpPr>
        <p:spPr bwMode="auto">
          <a:xfrm>
            <a:off x="46182" y="4041996"/>
            <a:ext cx="4765963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b="1" i="0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rPr>
              <a:t>Dataset</a:t>
            </a:r>
            <a:r>
              <a:rPr kumimoji="1" lang="en-US" altLang="zh-TW" sz="1600" b="1" i="0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rPr>
              <a:t> with ground</a:t>
            </a:r>
            <a:r>
              <a:rPr kumimoji="1" lang="zh-TW" altLang="en-US" sz="1600" b="1" i="0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1" lang="en-US" altLang="zh-TW" sz="1600" b="1" i="0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rPr>
              <a:t>truth</a:t>
            </a:r>
            <a:endParaRPr kumimoji="1" lang="en-US" altLang="zh-TW" sz="1600" b="1" i="0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907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41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Dataset Source :</a:t>
            </a:r>
          </a:p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    </a:t>
            </a:r>
            <a:r>
              <a:rPr lang="zh-TW" altLang="en-US" sz="2160" dirty="0"/>
              <a:t>       </a:t>
            </a:r>
            <a:r>
              <a:rPr lang="en-US" altLang="zh-TW" sz="2160" dirty="0"/>
              <a:t>- 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    </a:t>
            </a:r>
            <a:r>
              <a:rPr lang="zh-TW" altLang="en-US" sz="2160" dirty="0"/>
              <a:t>       </a:t>
            </a:r>
            <a:r>
              <a:rPr lang="en-US" altLang="zh-TW" sz="2160" dirty="0"/>
              <a:t>- 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    </a:t>
            </a:r>
            <a:r>
              <a:rPr lang="zh-TW" altLang="en-US" sz="2160" dirty="0"/>
              <a:t>       </a:t>
            </a:r>
            <a:r>
              <a:rPr lang="en-US" altLang="zh-TW" sz="2160" dirty="0"/>
              <a:t>- 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    </a:t>
            </a:r>
            <a:r>
              <a:rPr lang="zh-TW" altLang="en-US" sz="2160" dirty="0"/>
              <a:t>       </a:t>
            </a:r>
            <a:r>
              <a:rPr lang="en-US" altLang="zh-TW" sz="2160" dirty="0"/>
              <a:t>- 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    </a:t>
            </a:r>
            <a:r>
              <a:rPr lang="zh-TW" altLang="en-US" sz="2160" dirty="0"/>
              <a:t>       </a:t>
            </a:r>
            <a:r>
              <a:rPr lang="en-US" altLang="zh-TW" sz="2160" dirty="0"/>
              <a:t>-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3B5FAA-FA44-4947-81C6-3288953CFA46}"/>
              </a:ext>
            </a:extLst>
          </p:cNvPr>
          <p:cNvSpPr txBox="1"/>
          <p:nvPr/>
        </p:nvSpPr>
        <p:spPr bwMode="auto">
          <a:xfrm>
            <a:off x="1653533" y="5586868"/>
            <a:ext cx="4666581" cy="84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200" dirty="0">
                <a:solidFill>
                  <a:srgbClr val="000000"/>
                </a:solidFill>
                <a:latin typeface="-apple-system"/>
              </a:rPr>
              <a:t>SNAP: A General-Purpose Network Analysis and Graph-Mining Library</a:t>
            </a:r>
            <a:r>
              <a:rPr lang="zh-TW" altLang="zh-TW" sz="1200" dirty="0">
                <a:latin typeface="-apple-system"/>
              </a:rPr>
              <a:t> </a:t>
            </a:r>
            <a:r>
              <a:rPr lang="en-US" altLang="zh-TW" sz="1200" dirty="0">
                <a:latin typeface="-apple-system"/>
              </a:rPr>
              <a:t> , </a:t>
            </a:r>
            <a:r>
              <a:rPr lang="zh-TW" altLang="zh-TW" sz="1200" dirty="0">
                <a:solidFill>
                  <a:srgbClr val="000000"/>
                </a:solidFill>
                <a:latin typeface="-apple-system"/>
              </a:rPr>
              <a:t>leskovec2016snap</a:t>
            </a:r>
            <a:r>
              <a:rPr lang="en-US" altLang="zh-TW" sz="1200" dirty="0">
                <a:solidFill>
                  <a:srgbClr val="000000"/>
                </a:solidFill>
                <a:latin typeface="-apple-system"/>
              </a:rPr>
              <a:t> , </a:t>
            </a:r>
            <a:r>
              <a:rPr lang="zh-TW" altLang="zh-TW" sz="1200" dirty="0">
                <a:solidFill>
                  <a:srgbClr val="000000"/>
                </a:solidFill>
                <a:latin typeface="-apple-system"/>
              </a:rPr>
              <a:t>Marinka Zitnik, Rok Sosi, Sagar Maheshwari, and Jure Leskovec</a:t>
            </a:r>
            <a:r>
              <a:rPr lang="en-US" altLang="zh-TW" sz="1200" dirty="0">
                <a:latin typeface="-apple-system"/>
              </a:rPr>
              <a:t> . </a:t>
            </a:r>
            <a:r>
              <a:rPr lang="zh-TW" altLang="zh-TW" sz="1200" dirty="0">
                <a:solidFill>
                  <a:srgbClr val="000000"/>
                </a:solidFill>
                <a:latin typeface="-apple-system"/>
              </a:rPr>
              <a:t>ACM Transactions on Intelligent Systems and Technology (TIST</a:t>
            </a:r>
            <a:r>
              <a:rPr lang="en-US" altLang="zh-TW" sz="1200" dirty="0">
                <a:solidFill>
                  <a:srgbClr val="000000"/>
                </a:solidFill>
                <a:latin typeface="-apple-system"/>
              </a:rPr>
              <a:t>),</a:t>
            </a:r>
            <a:r>
              <a:rPr lang="zh-TW" altLang="zh-TW" sz="1200" dirty="0">
                <a:solidFill>
                  <a:srgbClr val="000000"/>
                </a:solidFill>
                <a:latin typeface="-apple-system"/>
              </a:rPr>
              <a:t> 2016</a:t>
            </a:r>
            <a:r>
              <a:rPr lang="en-US" altLang="zh-TW" sz="1200" dirty="0">
                <a:solidFill>
                  <a:srgbClr val="000000"/>
                </a:solidFill>
                <a:latin typeface="-apple-system"/>
              </a:rPr>
              <a:t> , </a:t>
            </a:r>
            <a:r>
              <a:rPr lang="zh-TW" altLang="zh-TW" sz="1200" dirty="0">
                <a:solidFill>
                  <a:srgbClr val="000000"/>
                </a:solidFill>
                <a:latin typeface="-apple-system"/>
              </a:rPr>
              <a:t>ACM</a:t>
            </a:r>
            <a:endParaRPr lang="zh-TW" altLang="zh-TW" sz="1200" dirty="0">
              <a:latin typeface="-apple-system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1B07446-BF4B-41E5-B64E-A8F690991BA2}"/>
              </a:ext>
            </a:extLst>
          </p:cNvPr>
          <p:cNvSpPr txBox="1"/>
          <p:nvPr/>
        </p:nvSpPr>
        <p:spPr bwMode="auto">
          <a:xfrm>
            <a:off x="1653531" y="2468178"/>
            <a:ext cx="4666581" cy="74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Zachary W. (1977). An information flow model for conflict and fission in small groups. Journal of Anthropological Research, 33, 452-473.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dirty="0">
              <a:latin typeface="Arial" panose="020B0604020202020204" pitchFamily="34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DF46EF8-091F-484A-B176-6FA7A3ADDD7E}"/>
              </a:ext>
            </a:extLst>
          </p:cNvPr>
          <p:cNvSpPr txBox="1"/>
          <p:nvPr/>
        </p:nvSpPr>
        <p:spPr bwMode="auto">
          <a:xfrm>
            <a:off x="1653533" y="4788003"/>
            <a:ext cx="4666581" cy="6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L. A. Adamic and N. Glance, "The political blogosphere and the 2004 US Election", in Proceedings of the WWW-2005 Workshop on the Weblogging Ecosystem (2005). </a:t>
            </a:r>
            <a:endParaRPr lang="zh-TW" altLang="zh-TW" sz="1200" dirty="0">
              <a:latin typeface="-apple-system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BF3AD54-FDD3-4826-BFE7-520559CBF593}"/>
              </a:ext>
            </a:extLst>
          </p:cNvPr>
          <p:cNvSpPr txBox="1"/>
          <p:nvPr/>
        </p:nvSpPr>
        <p:spPr bwMode="auto">
          <a:xfrm>
            <a:off x="1653532" y="3217095"/>
            <a:ext cx="4666581" cy="47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 D. 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-apple-system"/>
              </a:rPr>
              <a:t>Lusseau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, K. Schneider, O. J. 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-apple-system"/>
              </a:rPr>
              <a:t>Boisseau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, P. 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-apple-system"/>
              </a:rPr>
              <a:t>Haase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, E. 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-apple-system"/>
              </a:rPr>
              <a:t>Slooten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, and S. M. Dawson, </a:t>
            </a:r>
            <a:r>
              <a:rPr lang="en-US" altLang="zh-TW" sz="1200" b="0" i="1" dirty="0">
                <a:solidFill>
                  <a:srgbClr val="000000"/>
                </a:solidFill>
                <a:effectLst/>
                <a:latin typeface="-apple-system"/>
              </a:rPr>
              <a:t>Behavioral Ecology and Sociobiology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en-US" altLang="zh-TW" sz="1200" b="1" i="0" dirty="0">
                <a:solidFill>
                  <a:srgbClr val="000000"/>
                </a:solidFill>
                <a:effectLst/>
                <a:latin typeface="-apple-system"/>
              </a:rPr>
              <a:t>54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, 396-405 (2003). </a:t>
            </a:r>
            <a:endParaRPr lang="zh-TW" altLang="zh-TW" sz="1200" dirty="0">
              <a:latin typeface="-apple-system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C5C5255-B159-4E7E-A9CC-91D962E85829}"/>
              </a:ext>
            </a:extLst>
          </p:cNvPr>
          <p:cNvSpPr txBox="1"/>
          <p:nvPr/>
        </p:nvSpPr>
        <p:spPr bwMode="auto">
          <a:xfrm>
            <a:off x="1653531" y="4011857"/>
            <a:ext cx="4666581" cy="47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M. Girvan and M. E. J. Newman, </a:t>
            </a:r>
            <a:r>
              <a:rPr lang="en-US" altLang="zh-TW" sz="1200" b="0" i="1" dirty="0">
                <a:solidFill>
                  <a:srgbClr val="000000"/>
                </a:solidFill>
                <a:effectLst/>
                <a:latin typeface="-apple-system"/>
              </a:rPr>
              <a:t>Proc. Natl. Acad. Sci. USA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en-US" altLang="zh-TW" sz="1200" b="1" i="0" dirty="0">
                <a:solidFill>
                  <a:srgbClr val="000000"/>
                </a:solidFill>
                <a:effectLst/>
                <a:latin typeface="-apple-system"/>
              </a:rPr>
              <a:t>99</a:t>
            </a:r>
            <a:r>
              <a:rPr lang="en-US" altLang="zh-TW" sz="1200" b="0" i="0" dirty="0">
                <a:solidFill>
                  <a:srgbClr val="000000"/>
                </a:solidFill>
                <a:effectLst/>
                <a:latin typeface="-apple-system"/>
              </a:rPr>
              <a:t>, 7821-7826 (2002).</a:t>
            </a:r>
            <a:endParaRPr lang="zh-TW" altLang="zh-TW" sz="1200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7601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42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Measurement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744D769-0132-402D-BA7B-2408195409FE}"/>
                  </a:ext>
                </a:extLst>
              </p:cNvPr>
              <p:cNvSpPr txBox="1"/>
              <p:nvPr/>
            </p:nvSpPr>
            <p:spPr>
              <a:xfrm>
                <a:off x="738061" y="1975674"/>
                <a:ext cx="7914799" cy="1089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160" dirty="0"/>
                  <a:t>- Modularity </a:t>
                </a:r>
                <a14:m>
                  <m:oMath xmlns:m="http://schemas.openxmlformats.org/officeDocument/2006/math">
                    <m:r>
                      <a:rPr lang="en-US" altLang="zh-TW" sz="2160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zh-TW" altLang="en-US" sz="2160" dirty="0"/>
                  <a:t> </a:t>
                </a:r>
                <a:r>
                  <a:rPr lang="en-US" altLang="zh-TW" sz="2160" dirty="0"/>
                  <a:t>: </a:t>
                </a:r>
              </a:p>
              <a:p>
                <a:r>
                  <a:rPr lang="en-US" altLang="zh-TW" sz="2160" dirty="0"/>
                  <a:t>    - Consider the connection in the community should be more dense  </a:t>
                </a:r>
              </a:p>
              <a:p>
                <a:r>
                  <a:rPr lang="en-US" altLang="zh-TW" sz="2160" dirty="0"/>
                  <a:t>       then we expected , in range </a:t>
                </a:r>
                <a14:m>
                  <m:oMath xmlns:m="http://schemas.openxmlformats.org/officeDocument/2006/math">
                    <m:r>
                      <a:rPr lang="en-US" altLang="zh-TW" sz="2160" b="0" i="1" smtClean="0">
                        <a:latin typeface="Cambria Math" panose="02040503050406030204" pitchFamily="18" charset="0"/>
                      </a:rPr>
                      <m:t>[ 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</a:rPr>
                      <m:t>1 , 1 ]</m:t>
                    </m:r>
                  </m:oMath>
                </a14:m>
                <a:r>
                  <a:rPr lang="en-US" altLang="zh-TW" sz="2160" dirty="0"/>
                  <a:t>.</a:t>
                </a:r>
                <a:endParaRPr lang="zh-TW" altLang="en-US" sz="216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744D769-0132-402D-BA7B-240819540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61" y="1975674"/>
                <a:ext cx="7914799" cy="1089529"/>
              </a:xfrm>
              <a:prstGeom prst="rect">
                <a:avLst/>
              </a:prstGeom>
              <a:blipFill>
                <a:blip r:embed="rId2"/>
                <a:stretch>
                  <a:fillRect l="-924" t="-3352" r="-2003" b="-10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DF2EBD1-DF86-43E6-9B9C-6F417E2C2F44}"/>
                  </a:ext>
                </a:extLst>
              </p:cNvPr>
              <p:cNvSpPr txBox="1"/>
              <p:nvPr/>
            </p:nvSpPr>
            <p:spPr>
              <a:xfrm>
                <a:off x="738061" y="3606315"/>
                <a:ext cx="8034464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160" dirty="0"/>
                  <a:t>- Normalized Mutual Information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16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16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160" b="0" i="1" smtClean="0">
                            <a:latin typeface="Cambria Math" panose="02040503050406030204" pitchFamily="18" charset="0"/>
                          </a:rPr>
                          <m:t>𝑁𝑀𝐼</m:t>
                        </m:r>
                        <m:r>
                          <a:rPr lang="en-US" altLang="zh-TW" sz="216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TW" sz="2160" dirty="0"/>
                  <a:t> : </a:t>
                </a:r>
              </a:p>
              <a:p>
                <a:r>
                  <a:rPr lang="en-US" altLang="zh-TW" sz="2160" dirty="0"/>
                  <a:t>    - Compare the result by CDA with ground truth , in range </a:t>
                </a:r>
                <a14:m>
                  <m:oMath xmlns:m="http://schemas.openxmlformats.org/officeDocument/2006/math">
                    <m:r>
                      <a:rPr lang="en-US" altLang="zh-TW" sz="2160" b="0" i="1" smtClean="0">
                        <a:latin typeface="Cambria Math" panose="02040503050406030204" pitchFamily="18" charset="0"/>
                      </a:rPr>
                      <m:t>[ 0 , 1 ]</m:t>
                    </m:r>
                  </m:oMath>
                </a14:m>
                <a:r>
                  <a:rPr lang="en-US" altLang="zh-TW" sz="2160" dirty="0"/>
                  <a:t>.</a:t>
                </a:r>
              </a:p>
              <a:p>
                <a:r>
                  <a:rPr lang="en-US" altLang="zh-TW" sz="2160" dirty="0"/>
                  <a:t>    - Higher the value meaning more similar between result and ground  </a:t>
                </a:r>
              </a:p>
              <a:p>
                <a:r>
                  <a:rPr lang="en-US" altLang="zh-TW" sz="2160" dirty="0"/>
                  <a:t>       truth.</a:t>
                </a:r>
                <a:endParaRPr lang="zh-TW" altLang="en-US" sz="216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DF2EBD1-DF86-43E6-9B9C-6F417E2C2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61" y="3606315"/>
                <a:ext cx="8034464" cy="1421928"/>
              </a:xfrm>
              <a:prstGeom prst="rect">
                <a:avLst/>
              </a:prstGeom>
              <a:blipFill>
                <a:blip r:embed="rId3"/>
                <a:stretch>
                  <a:fillRect l="-910" t="-3004" r="-1897" b="-7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43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Comparing Algorithms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Louvain (2008)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CNM (2006)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LPA (2007)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NIBLPA (2014)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Infomap (2008)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G-CN (2019)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SD-GCN (2020)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LSMD (2020)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LCDR (2021)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PLPAC (2018)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8AC3CA-68C2-426B-9BF0-0052C2921E55}"/>
              </a:ext>
            </a:extLst>
          </p:cNvPr>
          <p:cNvSpPr/>
          <p:nvPr/>
        </p:nvSpPr>
        <p:spPr>
          <a:xfrm>
            <a:off x="762000" y="1999129"/>
            <a:ext cx="2070847" cy="39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47CC38-A8E4-4703-AFFF-3A765B293DC9}"/>
              </a:ext>
            </a:extLst>
          </p:cNvPr>
          <p:cNvSpPr/>
          <p:nvPr/>
        </p:nvSpPr>
        <p:spPr>
          <a:xfrm>
            <a:off x="761999" y="2777029"/>
            <a:ext cx="2070847" cy="39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19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44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Simulation Algorithms :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999170"/>
              </p:ext>
            </p:extLst>
          </p:nvPr>
        </p:nvGraphicFramePr>
        <p:xfrm>
          <a:off x="1402948" y="2383288"/>
          <a:ext cx="5846618" cy="3311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1382">
                  <a:extLst>
                    <a:ext uri="{9D8B030D-6E8A-4147-A177-3AD203B41FA5}">
                      <a16:colId xmlns:a16="http://schemas.microsoft.com/office/drawing/2014/main" val="3182495926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1562574241"/>
                    </a:ext>
                  </a:extLst>
                </a:gridCol>
              </a:tblGrid>
              <a:tr h="1103746">
                <a:tc gridSpan="2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60" dirty="0"/>
                        <a:t>    DPNLP (2022)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600902"/>
                  </a:ext>
                </a:extLst>
              </a:tr>
              <a:tr h="551873">
                <a:tc rowSpan="2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60" dirty="0"/>
                        <a:t>    Louvain (2008)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60" dirty="0"/>
                        <a:t>Random</a:t>
                      </a:r>
                      <a:r>
                        <a:rPr lang="en-US" altLang="zh-TW" sz="2160" baseline="0" dirty="0"/>
                        <a:t> version 1</a:t>
                      </a:r>
                      <a:endParaRPr lang="en-US" altLang="zh-TW" sz="216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66989358"/>
                  </a:ext>
                </a:extLst>
              </a:tr>
              <a:tr h="55187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60" dirty="0"/>
                        <a:t>Random version 2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364928"/>
                  </a:ext>
                </a:extLst>
              </a:tr>
              <a:tr h="551873">
                <a:tc rowSpan="2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60" dirty="0"/>
                        <a:t>    LPA (2007)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60" dirty="0"/>
                        <a:t>Max iteration = 1000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4400198"/>
                  </a:ext>
                </a:extLst>
              </a:tr>
              <a:tr h="55187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60" dirty="0"/>
                        <a:t>Max iteration = 10000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02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4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45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1AE25C6D-F5A5-4570-8FE3-DCC2846A22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8959" lvl="1" indent="-238959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  <a:buFont typeface="Wingdings" pitchFamily="2" charset="2"/>
                  <a:buChar char="u"/>
                </a:pPr>
                <a:r>
                  <a:rPr lang="en-US" altLang="zh-TW" sz="2160" dirty="0"/>
                  <a:t>Louvain (2008) : 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- Greedily maximize measurement modularity.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- Initial each node as a community at the beginning.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- Each pass is made of 2 phases : 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   - Phase 1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       Try to find the local maximal </a:t>
                </a:r>
                <a14:m>
                  <m:oMath xmlns:m="http://schemas.openxmlformats.org/officeDocument/2006/math">
                    <m:r>
                      <a:rPr lang="en-US" altLang="zh-TW" sz="21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𝑚𝑜𝑑𝑢𝑙𝑎𝑟𝑖𝑡𝑦</m:t>
                    </m:r>
                  </m:oMath>
                </a14:m>
                <a:r>
                  <a:rPr lang="en-US" altLang="zh-TW" sz="2160" dirty="0"/>
                  <a:t> in each round by moving 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       the nodes into their neighbor’s community.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   - Phase 2 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        Aggregate nodes in same community into a super-node.</a:t>
                </a:r>
              </a:p>
            </p:txBody>
          </p:sp>
        </mc:Choice>
        <mc:Fallback xmlns="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1AE25C6D-F5A5-4570-8FE3-DCC2846A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  <a:blipFill>
                <a:blip r:embed="rId2"/>
                <a:stretch>
                  <a:fillRect l="-208" t="-8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BFAFC956-EB01-4176-B2DA-2CE37E092AAD}"/>
              </a:ext>
            </a:extLst>
          </p:cNvPr>
          <p:cNvSpPr txBox="1"/>
          <p:nvPr/>
        </p:nvSpPr>
        <p:spPr bwMode="auto">
          <a:xfrm>
            <a:off x="-58724" y="6499729"/>
            <a:ext cx="4147715" cy="37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16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900" b="1" kern="0" dirty="0">
                <a:latin typeface="-apple-system"/>
                <a:ea typeface="+mj-ea"/>
                <a:cs typeface="+mj-cs"/>
              </a:rPr>
              <a:t>Blondel ,Vincent D , Guillaume ,Jean-Loup . Fast unfolding of communities in large networks 2008 . Journal of Statistical Mechanics : Theory and Experiment P10008.</a:t>
            </a:r>
            <a:endParaRPr kumimoji="1" lang="zh-TW" altLang="en-US" sz="9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-apple-system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86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46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Louvain (2008) : 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723F541-C768-4B18-9FEB-D3BE77E6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29" y="2572506"/>
            <a:ext cx="7997259" cy="399863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FA0369-50BC-448F-8D38-9985AEABBE59}"/>
              </a:ext>
            </a:extLst>
          </p:cNvPr>
          <p:cNvSpPr txBox="1"/>
          <p:nvPr/>
        </p:nvSpPr>
        <p:spPr bwMode="auto">
          <a:xfrm>
            <a:off x="-58723" y="6515460"/>
            <a:ext cx="4147715" cy="37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16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9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-apple-system"/>
                <a:ea typeface="+mj-ea"/>
                <a:cs typeface="+mj-cs"/>
              </a:rPr>
              <a:t>Jonatha</a:t>
            </a:r>
            <a:r>
              <a:rPr kumimoji="1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-apple-system"/>
                <a:ea typeface="+mj-ea"/>
                <a:cs typeface="+mj-cs"/>
              </a:rPr>
              <a:t> </a:t>
            </a:r>
            <a:r>
              <a:rPr kumimoji="1" lang="en-US" altLang="zh-TW" sz="9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-apple-system"/>
                <a:ea typeface="+mj-ea"/>
                <a:cs typeface="+mj-cs"/>
              </a:rPr>
              <a:t>Shobrook</a:t>
            </a:r>
            <a:r>
              <a:rPr kumimoji="1" lang="en-US" altLang="zh-TW" sz="9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-apple-system"/>
                <a:ea typeface="+mj-ea"/>
                <a:cs typeface="+mj-cs"/>
              </a:rPr>
              <a:t> , GITHUB communities .</a:t>
            </a:r>
          </a:p>
          <a:p>
            <a:pPr marL="0" marR="0" indent="0" algn="l" defTabSz="1016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9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-apple-system"/>
                <a:ea typeface="+mj-ea"/>
                <a:cs typeface="+mj-cs"/>
              </a:rPr>
              <a:t>URL</a:t>
            </a:r>
            <a:r>
              <a:rPr kumimoji="1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-apple-system"/>
                <a:ea typeface="+mj-ea"/>
                <a:cs typeface="+mj-cs"/>
              </a:rPr>
              <a:t> </a:t>
            </a:r>
            <a:r>
              <a:rPr kumimoji="1" lang="en-US" altLang="zh-TW" sz="9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-apple-system"/>
                <a:ea typeface="+mj-ea"/>
                <a:cs typeface="+mj-cs"/>
              </a:rPr>
              <a:t>:</a:t>
            </a:r>
            <a:r>
              <a:rPr kumimoji="1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-apple-system"/>
                <a:ea typeface="+mj-ea"/>
                <a:cs typeface="+mj-cs"/>
              </a:rPr>
              <a:t> </a:t>
            </a:r>
            <a:r>
              <a:rPr kumimoji="1" lang="en-US" altLang="zh-TW" sz="9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-apple-system"/>
                <a:ea typeface="+mj-ea"/>
                <a:cs typeface="+mj-cs"/>
              </a:rPr>
              <a:t>https://github.com/shobrook/communities/blob/master/img/demo.gif</a:t>
            </a:r>
            <a:endParaRPr kumimoji="1" lang="zh-TW" altLang="en-US" sz="9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-apple-system"/>
              <a:ea typeface="+mj-ea"/>
              <a:cs typeface="+mj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ADFBC9E-48E6-4310-9772-A305D2DA8C35}"/>
              </a:ext>
            </a:extLst>
          </p:cNvPr>
          <p:cNvSpPr txBox="1"/>
          <p:nvPr/>
        </p:nvSpPr>
        <p:spPr bwMode="auto">
          <a:xfrm>
            <a:off x="736677" y="1957381"/>
            <a:ext cx="4765963" cy="434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16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- Phase</a:t>
            </a:r>
            <a:r>
              <a:rPr kumimoji="1" lang="en-US" altLang="zh-TW" sz="216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 1</a:t>
            </a:r>
            <a:endParaRPr kumimoji="1" lang="en-US" altLang="zh-TW" sz="216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CE4638-EB76-423A-A21C-B2CD965E6FE1}"/>
              </a:ext>
            </a:extLst>
          </p:cNvPr>
          <p:cNvSpPr txBox="1"/>
          <p:nvPr/>
        </p:nvSpPr>
        <p:spPr bwMode="auto">
          <a:xfrm>
            <a:off x="736676" y="1950417"/>
            <a:ext cx="4765963" cy="434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16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- Phase</a:t>
            </a:r>
            <a:r>
              <a:rPr kumimoji="1" lang="en-US" altLang="zh-TW" sz="216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 2</a:t>
            </a:r>
            <a:endParaRPr kumimoji="1" lang="en-US" altLang="zh-TW" sz="216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AD5CC42-B5EF-499E-9938-A4B670464F5B}"/>
              </a:ext>
            </a:extLst>
          </p:cNvPr>
          <p:cNvGrpSpPr/>
          <p:nvPr/>
        </p:nvGrpSpPr>
        <p:grpSpPr>
          <a:xfrm>
            <a:off x="1652587" y="2589508"/>
            <a:ext cx="6224588" cy="3723117"/>
            <a:chOff x="1671637" y="2666026"/>
            <a:chExt cx="6224588" cy="372311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CA00D22-05D6-4DD0-A993-7236ECA6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1637" y="2666026"/>
              <a:ext cx="6224588" cy="3723117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D98A4AA-6311-41EF-9681-821871CBB91D}"/>
                </a:ext>
              </a:extLst>
            </p:cNvPr>
            <p:cNvSpPr txBox="1"/>
            <p:nvPr/>
          </p:nvSpPr>
          <p:spPr bwMode="auto">
            <a:xfrm>
              <a:off x="4913682" y="4105105"/>
              <a:ext cx="2720975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Phase 2</a:t>
              </a:r>
              <a:endPara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CE1F0A-6D56-40C1-9951-03B8F00163A6}"/>
              </a:ext>
            </a:extLst>
          </p:cNvPr>
          <p:cNvSpPr txBox="1"/>
          <p:nvPr/>
        </p:nvSpPr>
        <p:spPr bwMode="auto">
          <a:xfrm>
            <a:off x="-58724" y="6499729"/>
            <a:ext cx="4147715" cy="37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16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900" b="1" kern="0" dirty="0">
                <a:latin typeface="-apple-system"/>
                <a:ea typeface="+mj-ea"/>
                <a:cs typeface="+mj-cs"/>
              </a:rPr>
              <a:t>Blondel ,Vincent D , Guillaume ,Jean-Loup . Fast unfolding of communities in large networks 2008 . Journal of Statistical Mechanics : Theory and Experiment P10008.</a:t>
            </a:r>
            <a:endParaRPr kumimoji="1" lang="zh-TW" altLang="en-US" sz="9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-apple-system"/>
              <a:ea typeface="+mj-ea"/>
              <a:cs typeface="+mj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D1DD64E-C283-4441-8F41-A4F8B36D8D4B}"/>
              </a:ext>
            </a:extLst>
          </p:cNvPr>
          <p:cNvSpPr txBox="1"/>
          <p:nvPr/>
        </p:nvSpPr>
        <p:spPr bwMode="auto">
          <a:xfrm>
            <a:off x="736675" y="1950416"/>
            <a:ext cx="4765963" cy="434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defTabSz="1016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16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- </a:t>
            </a:r>
            <a:r>
              <a:rPr kumimoji="1" lang="en-US" altLang="zh-TW" sz="2160" kern="0" noProof="0" dirty="0">
                <a:ea typeface="+mj-ea"/>
                <a:cs typeface="+mj-cs"/>
              </a:rPr>
              <a:t>Karate dataset</a:t>
            </a:r>
            <a:endParaRPr kumimoji="1" lang="en-US" altLang="zh-TW" sz="216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6A8B0A0-B8F8-48EE-9DA8-5D2746C3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956" y="6518947"/>
            <a:ext cx="5284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900" dirty="0">
                <a:latin typeface="-apple-system"/>
              </a:rPr>
              <a:t>W. W. Zachary, </a:t>
            </a:r>
            <a:r>
              <a:rPr lang="en-US" altLang="zh-TW" sz="900" dirty="0" err="1">
                <a:latin typeface="-apple-system"/>
              </a:rPr>
              <a:t>Aninformation</a:t>
            </a:r>
            <a:r>
              <a:rPr lang="en-US" altLang="zh-TW" sz="900" dirty="0">
                <a:latin typeface="-apple-system"/>
              </a:rPr>
              <a:t> flow model for conflict and fission in small groups, Journal </a:t>
            </a:r>
            <a:r>
              <a:rPr lang="en-US" altLang="zh-TW" sz="900" dirty="0" err="1">
                <a:latin typeface="-apple-system"/>
              </a:rPr>
              <a:t>ofAnthropological</a:t>
            </a:r>
            <a:r>
              <a:rPr lang="en-US" altLang="zh-TW" sz="900" dirty="0">
                <a:latin typeface="-apple-system"/>
              </a:rPr>
              <a:t> Research 33, 452-473 (1977).</a:t>
            </a:r>
            <a:endParaRPr kumimoji="0" lang="zh-TW" altLang="zh-TW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81C839-EAD8-43AD-9AF4-6977E8C4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856" y="2413601"/>
            <a:ext cx="5347676" cy="41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1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7" grpId="0"/>
      <p:bldP spid="17" grpId="1"/>
      <p:bldP spid="20" grpId="0"/>
      <p:bldP spid="20" grpId="1"/>
      <p:bldP spid="21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47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Modularity ( thesis )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3C72BE8-9034-43A3-9281-9E1790B7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" y="2501722"/>
            <a:ext cx="8391248" cy="29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48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Modularity ( My simulation )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309619"/>
              </p:ext>
            </p:extLst>
          </p:nvPr>
        </p:nvGraphicFramePr>
        <p:xfrm>
          <a:off x="250909" y="2252614"/>
          <a:ext cx="8721639" cy="381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4327">
                  <a:extLst>
                    <a:ext uri="{9D8B030D-6E8A-4147-A177-3AD203B41FA5}">
                      <a16:colId xmlns:a16="http://schemas.microsoft.com/office/drawing/2014/main" val="3208456587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3519515265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2456864347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1597376970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968091518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3288521432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3956172936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876203604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356479913"/>
                    </a:ext>
                  </a:extLst>
                </a:gridCol>
              </a:tblGrid>
              <a:tr h="628514"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DPNLP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Lvn_ran_ver2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(10000)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(1000)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68508"/>
                  </a:ext>
                </a:extLst>
              </a:tr>
              <a:tr h="35915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CN            Q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CN            Q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CN            Q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CN            Q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98066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Karate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0.3665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0.4111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0.3335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0.3334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44236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Dolphin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0.3949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0.5189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0.4228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0.4296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597312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Football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0.5892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0.5980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0.5948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r>
                        <a:rPr lang="zh-TW" alt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0.5929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153123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Polbooks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0.4515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0.5164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0.4918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0.489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9067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DBLP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6766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0.3814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0.8092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21412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0.6762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22379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0.6882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34200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Amazon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15306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0.7766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0.9175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22310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0.7859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22271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0.7864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29484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Youtube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6335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0.2144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4109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0.7087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36673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0.5177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38351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0.6333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530879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211796" y="2486497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Algo</a:t>
            </a:r>
            <a:endParaRPr lang="zh-TW" altLang="en-US" sz="15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29473" y="2809662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Dataset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5168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49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Modularity ( My simulation ) :111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70992"/>
              </p:ext>
            </p:extLst>
          </p:nvPr>
        </p:nvGraphicFramePr>
        <p:xfrm>
          <a:off x="250909" y="2252614"/>
          <a:ext cx="8721639" cy="381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4327">
                  <a:extLst>
                    <a:ext uri="{9D8B030D-6E8A-4147-A177-3AD203B41FA5}">
                      <a16:colId xmlns:a16="http://schemas.microsoft.com/office/drawing/2014/main" val="3208456587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3519515265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2456864347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1597376970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968091518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3288521432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3956172936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876203604"/>
                    </a:ext>
                  </a:extLst>
                </a:gridCol>
                <a:gridCol w="872164">
                  <a:extLst>
                    <a:ext uri="{9D8B030D-6E8A-4147-A177-3AD203B41FA5}">
                      <a16:colId xmlns:a16="http://schemas.microsoft.com/office/drawing/2014/main" val="356479913"/>
                    </a:ext>
                  </a:extLst>
                </a:gridCol>
              </a:tblGrid>
              <a:tr h="628514"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DPNLP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Lvn_ran_ver2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(10000)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(1000)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68508"/>
                  </a:ext>
                </a:extLst>
              </a:tr>
              <a:tr h="35915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CN            Q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CN            Q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CN            Q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CN            Q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98066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Karate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0.3665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0.4111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0.3335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0.3334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44236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Dolphin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0.3949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0.5189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0.4228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0.4296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597312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Football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0.5892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0.5980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0.5948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r>
                        <a:rPr lang="zh-TW" alt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0.5929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153123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Polbooks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0.4515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0.5164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0.4918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0.489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9067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DBLP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7487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0.5112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0.8092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21642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0.679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22220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0.6864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34200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Amazon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15198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0.7766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0.9173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22313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0.7862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22330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0.7859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29484"/>
                  </a:ext>
                </a:extLst>
              </a:tr>
              <a:tr h="4006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Youtube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6177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0.2142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4145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0.7067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36716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0.5565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39026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0.616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530879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211796" y="2486497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Algo</a:t>
            </a:r>
            <a:endParaRPr lang="zh-TW" altLang="en-US" sz="15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29473" y="2809662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Dataset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81498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Introduction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5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2C049CF3-291A-4931-B2BA-922A912B4702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Label Propagation Algorithm (2007)</a:t>
            </a:r>
          </a:p>
          <a:p>
            <a:pPr marL="0" lvl="1" algn="l">
              <a:lnSpc>
                <a:spcPct val="150000"/>
              </a:lnSpc>
              <a:spcBef>
                <a:spcPts val="524"/>
              </a:spcBef>
              <a:buClr>
                <a:schemeClr val="accent2"/>
              </a:buClr>
            </a:pPr>
            <a:r>
              <a:rPr lang="en-US" altLang="zh-TW" sz="2160" dirty="0"/>
              <a:t>    - A linear time complexity community detection algorithm.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E74B2F0-2F8A-4CF6-9020-37C5E03B985A}"/>
              </a:ext>
            </a:extLst>
          </p:cNvPr>
          <p:cNvGrpSpPr/>
          <p:nvPr/>
        </p:nvGrpSpPr>
        <p:grpSpPr>
          <a:xfrm>
            <a:off x="2441111" y="3353558"/>
            <a:ext cx="3822529" cy="1861345"/>
            <a:chOff x="1526711" y="3144995"/>
            <a:chExt cx="4600838" cy="2103719"/>
          </a:xfrm>
        </p:grpSpPr>
        <p:sp>
          <p:nvSpPr>
            <p:cNvPr id="16" name="流程圖: 接點 15">
              <a:extLst>
                <a:ext uri="{FF2B5EF4-FFF2-40B4-BE49-F238E27FC236}">
                  <a16:creationId xmlns:a16="http://schemas.microsoft.com/office/drawing/2014/main" id="{ADF4DF19-6B19-4820-8638-6E2C744FE337}"/>
                </a:ext>
              </a:extLst>
            </p:cNvPr>
            <p:cNvSpPr/>
            <p:nvPr/>
          </p:nvSpPr>
          <p:spPr>
            <a:xfrm>
              <a:off x="2555928" y="4813733"/>
              <a:ext cx="483970" cy="43498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b="1" dirty="0">
                  <a:solidFill>
                    <a:schemeClr val="tx1"/>
                  </a:solidFill>
                </a:rPr>
                <a:t>4</a:t>
              </a:r>
              <a:endParaRPr lang="zh-TW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流程圖: 接點 16">
              <a:extLst>
                <a:ext uri="{FF2B5EF4-FFF2-40B4-BE49-F238E27FC236}">
                  <a16:creationId xmlns:a16="http://schemas.microsoft.com/office/drawing/2014/main" id="{071C3D15-4E77-468C-B914-3155A1D5A137}"/>
                </a:ext>
              </a:extLst>
            </p:cNvPr>
            <p:cNvSpPr/>
            <p:nvPr/>
          </p:nvSpPr>
          <p:spPr>
            <a:xfrm>
              <a:off x="5643579" y="3972626"/>
              <a:ext cx="483970" cy="43498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b="1" dirty="0">
                  <a:solidFill>
                    <a:schemeClr val="tx1"/>
                  </a:solidFill>
                </a:rPr>
                <a:t>7</a:t>
              </a:r>
              <a:endParaRPr lang="zh-TW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流程圖: 接點 17">
              <a:extLst>
                <a:ext uri="{FF2B5EF4-FFF2-40B4-BE49-F238E27FC236}">
                  <a16:creationId xmlns:a16="http://schemas.microsoft.com/office/drawing/2014/main" id="{22F15B10-AAC0-421F-8A03-284EEC9F944E}"/>
                </a:ext>
              </a:extLst>
            </p:cNvPr>
            <p:cNvSpPr/>
            <p:nvPr/>
          </p:nvSpPr>
          <p:spPr>
            <a:xfrm>
              <a:off x="1526711" y="3972627"/>
              <a:ext cx="483970" cy="43498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b="1" dirty="0">
                  <a:solidFill>
                    <a:schemeClr val="tx1"/>
                  </a:solidFill>
                </a:rPr>
                <a:t>3</a:t>
              </a:r>
              <a:endParaRPr lang="zh-TW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流程圖: 接點 18">
              <a:extLst>
                <a:ext uri="{FF2B5EF4-FFF2-40B4-BE49-F238E27FC236}">
                  <a16:creationId xmlns:a16="http://schemas.microsoft.com/office/drawing/2014/main" id="{73765511-5C1C-4D91-8EB1-9333B53A3264}"/>
                </a:ext>
              </a:extLst>
            </p:cNvPr>
            <p:cNvSpPr/>
            <p:nvPr/>
          </p:nvSpPr>
          <p:spPr>
            <a:xfrm>
              <a:off x="4614362" y="3144995"/>
              <a:ext cx="483970" cy="43498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b="1" dirty="0">
                  <a:solidFill>
                    <a:schemeClr val="tx1"/>
                  </a:solidFill>
                </a:rPr>
                <a:t>6</a:t>
              </a:r>
              <a:endParaRPr lang="zh-TW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流程圖: 接點 19">
              <a:extLst>
                <a:ext uri="{FF2B5EF4-FFF2-40B4-BE49-F238E27FC236}">
                  <a16:creationId xmlns:a16="http://schemas.microsoft.com/office/drawing/2014/main" id="{BBFDC89F-5D89-4BB1-87E5-241EDD495CAC}"/>
                </a:ext>
              </a:extLst>
            </p:cNvPr>
            <p:cNvSpPr/>
            <p:nvPr/>
          </p:nvSpPr>
          <p:spPr>
            <a:xfrm>
              <a:off x="2555928" y="3144995"/>
              <a:ext cx="483970" cy="43498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b="1" dirty="0">
                  <a:solidFill>
                    <a:schemeClr val="tx1"/>
                  </a:solidFill>
                </a:rPr>
                <a:t>2</a:t>
              </a:r>
              <a:endParaRPr lang="zh-TW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流程圖: 接點 20">
              <a:extLst>
                <a:ext uri="{FF2B5EF4-FFF2-40B4-BE49-F238E27FC236}">
                  <a16:creationId xmlns:a16="http://schemas.microsoft.com/office/drawing/2014/main" id="{F84DD24A-EA84-4C88-A19D-3F9F9BE39252}"/>
                </a:ext>
              </a:extLst>
            </p:cNvPr>
            <p:cNvSpPr/>
            <p:nvPr/>
          </p:nvSpPr>
          <p:spPr>
            <a:xfrm>
              <a:off x="3585145" y="3972627"/>
              <a:ext cx="483970" cy="43498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b="1" dirty="0">
                  <a:solidFill>
                    <a:schemeClr val="tx1"/>
                  </a:solidFill>
                </a:rPr>
                <a:t>1</a:t>
              </a:r>
              <a:endParaRPr lang="zh-TW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流程圖: 接點 21">
              <a:extLst>
                <a:ext uri="{FF2B5EF4-FFF2-40B4-BE49-F238E27FC236}">
                  <a16:creationId xmlns:a16="http://schemas.microsoft.com/office/drawing/2014/main" id="{573BCA4A-869D-4A1B-AD6B-66C5A899B640}"/>
                </a:ext>
              </a:extLst>
            </p:cNvPr>
            <p:cNvSpPr/>
            <p:nvPr/>
          </p:nvSpPr>
          <p:spPr>
            <a:xfrm>
              <a:off x="4614362" y="4813732"/>
              <a:ext cx="483970" cy="43498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b="1" dirty="0">
                  <a:solidFill>
                    <a:schemeClr val="tx1"/>
                  </a:solidFill>
                </a:rPr>
                <a:t>8</a:t>
              </a:r>
              <a:endParaRPr lang="zh-TW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流程圖: 接點 22">
              <a:extLst>
                <a:ext uri="{FF2B5EF4-FFF2-40B4-BE49-F238E27FC236}">
                  <a16:creationId xmlns:a16="http://schemas.microsoft.com/office/drawing/2014/main" id="{F2B74521-2196-458D-ABEF-1CC5D102F360}"/>
                </a:ext>
              </a:extLst>
            </p:cNvPr>
            <p:cNvSpPr/>
            <p:nvPr/>
          </p:nvSpPr>
          <p:spPr>
            <a:xfrm>
              <a:off x="4614362" y="3972627"/>
              <a:ext cx="483970" cy="43498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b="1" dirty="0">
                  <a:solidFill>
                    <a:schemeClr val="tx1"/>
                  </a:solidFill>
                </a:rPr>
                <a:t>9</a:t>
              </a:r>
              <a:endParaRPr lang="zh-TW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流程圖: 接點 23">
              <a:extLst>
                <a:ext uri="{FF2B5EF4-FFF2-40B4-BE49-F238E27FC236}">
                  <a16:creationId xmlns:a16="http://schemas.microsoft.com/office/drawing/2014/main" id="{E7597B66-F6F5-4962-8F01-1661D6AC04F6}"/>
                </a:ext>
              </a:extLst>
            </p:cNvPr>
            <p:cNvSpPr/>
            <p:nvPr/>
          </p:nvSpPr>
          <p:spPr>
            <a:xfrm>
              <a:off x="2555928" y="3979364"/>
              <a:ext cx="483970" cy="43498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b="1" dirty="0">
                  <a:solidFill>
                    <a:schemeClr val="tx1"/>
                  </a:solidFill>
                </a:rPr>
                <a:t>5</a:t>
              </a:r>
              <a:endParaRPr lang="zh-TW" altLang="en-US" sz="15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20C3A61-F31A-4E24-B6EE-CD19FCB65593}"/>
                </a:ext>
              </a:extLst>
            </p:cNvPr>
            <p:cNvCxnSpPr>
              <a:stCxn id="24" idx="6"/>
              <a:endCxn id="21" idx="2"/>
            </p:cNvCxnSpPr>
            <p:nvPr/>
          </p:nvCxnSpPr>
          <p:spPr>
            <a:xfrm flipV="1">
              <a:off x="3039898" y="4190118"/>
              <a:ext cx="545247" cy="6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2601371C-9998-4890-9150-FFC58A1BE5C9}"/>
                </a:ext>
              </a:extLst>
            </p:cNvPr>
            <p:cNvCxnSpPr>
              <a:stCxn id="21" idx="6"/>
              <a:endCxn id="23" idx="2"/>
            </p:cNvCxnSpPr>
            <p:nvPr/>
          </p:nvCxnSpPr>
          <p:spPr>
            <a:xfrm>
              <a:off x="4069115" y="4190118"/>
              <a:ext cx="5452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291DDB82-4430-41D0-9D5E-B71A0C4ADDCD}"/>
                </a:ext>
              </a:extLst>
            </p:cNvPr>
            <p:cNvCxnSpPr>
              <a:stCxn id="18" idx="6"/>
              <a:endCxn id="24" idx="2"/>
            </p:cNvCxnSpPr>
            <p:nvPr/>
          </p:nvCxnSpPr>
          <p:spPr>
            <a:xfrm>
              <a:off x="2010681" y="4190118"/>
              <a:ext cx="545247" cy="6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2C2BC36-9E62-433D-84D4-FFFAF4DC1067}"/>
                </a:ext>
              </a:extLst>
            </p:cNvPr>
            <p:cNvCxnSpPr>
              <a:stCxn id="23" idx="6"/>
              <a:endCxn id="17" idx="2"/>
            </p:cNvCxnSpPr>
            <p:nvPr/>
          </p:nvCxnSpPr>
          <p:spPr>
            <a:xfrm flipV="1">
              <a:off x="5098332" y="4190117"/>
              <a:ext cx="54524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B0170BDA-404E-442E-8B62-5698A03AC9D2}"/>
                </a:ext>
              </a:extLst>
            </p:cNvPr>
            <p:cNvCxnSpPr>
              <a:stCxn id="20" idx="4"/>
              <a:endCxn id="24" idx="0"/>
            </p:cNvCxnSpPr>
            <p:nvPr/>
          </p:nvCxnSpPr>
          <p:spPr>
            <a:xfrm>
              <a:off x="2797913" y="3579976"/>
              <a:ext cx="0" cy="3993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CDAB658-9A35-4905-93DA-4E0BF334DE0E}"/>
                </a:ext>
              </a:extLst>
            </p:cNvPr>
            <p:cNvCxnSpPr>
              <a:stCxn id="24" idx="4"/>
              <a:endCxn id="16" idx="0"/>
            </p:cNvCxnSpPr>
            <p:nvPr/>
          </p:nvCxnSpPr>
          <p:spPr>
            <a:xfrm>
              <a:off x="2797913" y="4414345"/>
              <a:ext cx="0" cy="3993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FC750415-69C6-471C-B361-CC0652E2A812}"/>
                </a:ext>
              </a:extLst>
            </p:cNvPr>
            <p:cNvCxnSpPr>
              <a:stCxn id="19" idx="4"/>
              <a:endCxn id="23" idx="0"/>
            </p:cNvCxnSpPr>
            <p:nvPr/>
          </p:nvCxnSpPr>
          <p:spPr>
            <a:xfrm>
              <a:off x="4856347" y="3579976"/>
              <a:ext cx="0" cy="392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E77E4C9E-39E4-41DD-BE4B-29F2144AEB41}"/>
                </a:ext>
              </a:extLst>
            </p:cNvPr>
            <p:cNvCxnSpPr>
              <a:stCxn id="23" idx="4"/>
              <a:endCxn id="22" idx="0"/>
            </p:cNvCxnSpPr>
            <p:nvPr/>
          </p:nvCxnSpPr>
          <p:spPr>
            <a:xfrm>
              <a:off x="4856347" y="4407608"/>
              <a:ext cx="0" cy="4061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C7591E7-C0E5-49A3-A62C-32037468E761}"/>
                </a:ext>
              </a:extLst>
            </p:cNvPr>
            <p:cNvCxnSpPr>
              <a:stCxn id="18" idx="7"/>
              <a:endCxn id="20" idx="3"/>
            </p:cNvCxnSpPr>
            <p:nvPr/>
          </p:nvCxnSpPr>
          <p:spPr>
            <a:xfrm flipV="1">
              <a:off x="1939805" y="3516275"/>
              <a:ext cx="686999" cy="5200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E370E8AF-4708-47B0-969E-B53E1ED13BAD}"/>
                </a:ext>
              </a:extLst>
            </p:cNvPr>
            <p:cNvCxnSpPr>
              <a:stCxn id="18" idx="5"/>
              <a:endCxn id="16" idx="1"/>
            </p:cNvCxnSpPr>
            <p:nvPr/>
          </p:nvCxnSpPr>
          <p:spPr>
            <a:xfrm>
              <a:off x="1939805" y="4343907"/>
              <a:ext cx="686999" cy="5335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476CB785-4A57-4882-8821-D09C82139325}"/>
                </a:ext>
              </a:extLst>
            </p:cNvPr>
            <p:cNvCxnSpPr>
              <a:stCxn id="20" idx="5"/>
              <a:endCxn id="21" idx="1"/>
            </p:cNvCxnSpPr>
            <p:nvPr/>
          </p:nvCxnSpPr>
          <p:spPr>
            <a:xfrm>
              <a:off x="2969022" y="3516275"/>
              <a:ext cx="686999" cy="5200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07401A08-0B01-4192-BE1D-77CBAD710663}"/>
                </a:ext>
              </a:extLst>
            </p:cNvPr>
            <p:cNvCxnSpPr>
              <a:stCxn id="16" idx="7"/>
              <a:endCxn id="21" idx="3"/>
            </p:cNvCxnSpPr>
            <p:nvPr/>
          </p:nvCxnSpPr>
          <p:spPr>
            <a:xfrm flipV="1">
              <a:off x="2969022" y="4343907"/>
              <a:ext cx="686999" cy="5335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DF517E7E-34B7-4FF3-8A7A-8951233B7AA5}"/>
                </a:ext>
              </a:extLst>
            </p:cNvPr>
            <p:cNvCxnSpPr>
              <a:stCxn id="21" idx="7"/>
              <a:endCxn id="19" idx="3"/>
            </p:cNvCxnSpPr>
            <p:nvPr/>
          </p:nvCxnSpPr>
          <p:spPr>
            <a:xfrm flipV="1">
              <a:off x="3998239" y="3516275"/>
              <a:ext cx="686999" cy="5200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03D7FF22-B9DE-486A-A888-C5ED3B60935B}"/>
                </a:ext>
              </a:extLst>
            </p:cNvPr>
            <p:cNvCxnSpPr>
              <a:stCxn id="19" idx="5"/>
              <a:endCxn id="17" idx="1"/>
            </p:cNvCxnSpPr>
            <p:nvPr/>
          </p:nvCxnSpPr>
          <p:spPr>
            <a:xfrm>
              <a:off x="5027456" y="3516275"/>
              <a:ext cx="686999" cy="5200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04C13075-D406-4789-9732-D890799F8928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3998239" y="4343907"/>
              <a:ext cx="686999" cy="5335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A407E9BE-9E96-4CB6-8F7C-DB53D5F7A44E}"/>
                </a:ext>
              </a:extLst>
            </p:cNvPr>
            <p:cNvCxnSpPr>
              <a:stCxn id="17" idx="3"/>
              <a:endCxn id="22" idx="7"/>
            </p:cNvCxnSpPr>
            <p:nvPr/>
          </p:nvCxnSpPr>
          <p:spPr>
            <a:xfrm flipH="1">
              <a:off x="5027456" y="4343906"/>
              <a:ext cx="686999" cy="5335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368AC5FF-1AE6-4673-9252-EEA0B3519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2966" y="6397589"/>
            <a:ext cx="5284018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PhysRevE.76.036106</a:t>
            </a:r>
            <a:r>
              <a:rPr kumimoji="0" lang="en-US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,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Near linear time algorithm to detect community structures in large-scale networks Raghavan, Usha Nandini and Albert, R\'eka and Kumara, Soundar Phys. Rev. E, 2007, Sep,American Physical Society,10.1103/PhysRevE.76.036106</a:t>
            </a:r>
            <a:r>
              <a:rPr kumimoji="0" lang="en-US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,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https://link.aps.org/doi/10.1103/PhysRevE.76.036106</a:t>
            </a:r>
            <a:r>
              <a:rPr kumimoji="0" lang="en-US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\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27D41DD-525B-4688-AC0B-E0028D4E72BF}"/>
              </a:ext>
            </a:extLst>
          </p:cNvPr>
          <p:cNvSpPr txBox="1"/>
          <p:nvPr/>
        </p:nvSpPr>
        <p:spPr bwMode="auto">
          <a:xfrm>
            <a:off x="2834421" y="5639800"/>
            <a:ext cx="4151711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16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kern="0" dirty="0">
                <a:solidFill>
                  <a:srgbClr val="FF0000"/>
                </a:solidFill>
                <a:ea typeface="+mj-ea"/>
                <a:cs typeface="+mj-cs"/>
              </a:rPr>
              <a:t>First initial unique label to each node</a:t>
            </a:r>
            <a:endParaRPr kumimoji="1" lang="zh-TW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52DB87-3067-479C-AC7A-BEE7298F1D7C}"/>
              </a:ext>
            </a:extLst>
          </p:cNvPr>
          <p:cNvGrpSpPr/>
          <p:nvPr/>
        </p:nvGrpSpPr>
        <p:grpSpPr>
          <a:xfrm>
            <a:off x="2150859" y="3097083"/>
            <a:ext cx="4417773" cy="2425214"/>
            <a:chOff x="2150859" y="3097083"/>
            <a:chExt cx="4417773" cy="2425214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FDEF51A-5721-4F47-A1C3-A8AD7B807BC0}"/>
                </a:ext>
              </a:extLst>
            </p:cNvPr>
            <p:cNvGrpSpPr/>
            <p:nvPr/>
          </p:nvGrpSpPr>
          <p:grpSpPr>
            <a:xfrm>
              <a:off x="2150859" y="3097083"/>
              <a:ext cx="4417773" cy="2425214"/>
              <a:chOff x="2150859" y="3097083"/>
              <a:chExt cx="4417773" cy="2425214"/>
            </a:xfrm>
          </p:grpSpPr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121EF7B-65B6-4452-8711-FBF05C807B1A}"/>
                  </a:ext>
                </a:extLst>
              </p:cNvPr>
              <p:cNvSpPr txBox="1"/>
              <p:nvPr/>
            </p:nvSpPr>
            <p:spPr bwMode="auto">
              <a:xfrm>
                <a:off x="4210213" y="3813695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kern="0" dirty="0">
                    <a:solidFill>
                      <a:srgbClr val="FF0000"/>
                    </a:solidFill>
                    <a:ea typeface="+mj-ea"/>
                    <a:cs typeface="+mj-cs"/>
                  </a:rPr>
                  <a:t>1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8BCF448E-AB9B-4E79-9010-5689C4EFD090}"/>
                  </a:ext>
                </a:extLst>
              </p:cNvPr>
              <p:cNvSpPr txBox="1"/>
              <p:nvPr/>
            </p:nvSpPr>
            <p:spPr bwMode="auto">
              <a:xfrm>
                <a:off x="3355105" y="3097083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rPr>
                  <a:t>2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98F85DD7-A704-4921-B4D8-CFD5C3A018A2}"/>
                  </a:ext>
                </a:extLst>
              </p:cNvPr>
              <p:cNvSpPr txBox="1"/>
              <p:nvPr/>
            </p:nvSpPr>
            <p:spPr bwMode="auto">
              <a:xfrm>
                <a:off x="2150859" y="4142198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rPr>
                  <a:t>3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C64B364-C0B7-4199-A57A-33B81FFEE0D3}"/>
                  </a:ext>
                </a:extLst>
              </p:cNvPr>
              <p:cNvSpPr txBox="1"/>
              <p:nvPr/>
            </p:nvSpPr>
            <p:spPr bwMode="auto">
              <a:xfrm>
                <a:off x="3180836" y="3904293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rPr>
                  <a:t>5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96659FCB-6F08-4F74-9DFC-92CF23A3BD88}"/>
                  </a:ext>
                </a:extLst>
              </p:cNvPr>
              <p:cNvSpPr txBox="1"/>
              <p:nvPr/>
            </p:nvSpPr>
            <p:spPr bwMode="auto">
              <a:xfrm>
                <a:off x="3378508" y="5265823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rPr>
                  <a:t>4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D92B1D64-7B28-4388-A24A-181A39BA1554}"/>
                  </a:ext>
                </a:extLst>
              </p:cNvPr>
              <p:cNvSpPr txBox="1"/>
              <p:nvPr/>
            </p:nvSpPr>
            <p:spPr bwMode="auto">
              <a:xfrm>
                <a:off x="5065321" y="3097083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rPr>
                  <a:t>6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A1FA025-DC62-4795-B71F-16E23C7117C3}"/>
                  </a:ext>
                </a:extLst>
              </p:cNvPr>
              <p:cNvSpPr txBox="1"/>
              <p:nvPr/>
            </p:nvSpPr>
            <p:spPr bwMode="auto">
              <a:xfrm>
                <a:off x="4926059" y="3865951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rPr>
                  <a:t>9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A007866-0E9B-447E-9879-2170A71325B2}"/>
                  </a:ext>
                </a:extLst>
              </p:cNvPr>
              <p:cNvSpPr txBox="1"/>
              <p:nvPr/>
            </p:nvSpPr>
            <p:spPr bwMode="auto">
              <a:xfrm>
                <a:off x="6263639" y="4142198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rPr>
                  <a:t>7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p:grp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A4CA3AA7-6B77-4782-8DB4-E7091F80052C}"/>
                </a:ext>
              </a:extLst>
            </p:cNvPr>
            <p:cNvSpPr txBox="1"/>
            <p:nvPr/>
          </p:nvSpPr>
          <p:spPr bwMode="auto">
            <a:xfrm>
              <a:off x="5086599" y="5252241"/>
              <a:ext cx="304993" cy="256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8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47EE3D7-D415-46B7-AE3E-17E921ED9571}"/>
              </a:ext>
            </a:extLst>
          </p:cNvPr>
          <p:cNvGrpSpPr/>
          <p:nvPr/>
        </p:nvGrpSpPr>
        <p:grpSpPr>
          <a:xfrm>
            <a:off x="2150859" y="3097696"/>
            <a:ext cx="4417773" cy="2425214"/>
            <a:chOff x="2303259" y="3249483"/>
            <a:chExt cx="4417773" cy="2425214"/>
          </a:xfrm>
        </p:grpSpPr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2A61007C-36BB-4D84-A39F-481D67668F73}"/>
                </a:ext>
              </a:extLst>
            </p:cNvPr>
            <p:cNvSpPr txBox="1"/>
            <p:nvPr/>
          </p:nvSpPr>
          <p:spPr bwMode="auto">
            <a:xfrm>
              <a:off x="6416039" y="4294598"/>
              <a:ext cx="304993" cy="256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7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endParaRP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E21BBA12-9929-421C-B2F7-CB41225BEDE0}"/>
                </a:ext>
              </a:extLst>
            </p:cNvPr>
            <p:cNvGrpSpPr/>
            <p:nvPr/>
          </p:nvGrpSpPr>
          <p:grpSpPr>
            <a:xfrm>
              <a:off x="2303259" y="3249483"/>
              <a:ext cx="3240733" cy="2425214"/>
              <a:chOff x="2303259" y="3249483"/>
              <a:chExt cx="3240733" cy="2425214"/>
            </a:xfrm>
          </p:grpSpPr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E94517A6-CE7F-4482-A1C6-4F835FFEB5D0}"/>
                  </a:ext>
                </a:extLst>
              </p:cNvPr>
              <p:cNvSpPr txBox="1"/>
              <p:nvPr/>
            </p:nvSpPr>
            <p:spPr bwMode="auto">
              <a:xfrm>
                <a:off x="4362613" y="3966095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kern="0" dirty="0">
                    <a:ea typeface="+mj-ea"/>
                    <a:cs typeface="+mj-cs"/>
                  </a:rPr>
                  <a:t>1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1FDCDBA1-DE05-4E7E-BE1F-63F16C72EFA5}"/>
                  </a:ext>
                </a:extLst>
              </p:cNvPr>
              <p:cNvSpPr txBox="1"/>
              <p:nvPr/>
            </p:nvSpPr>
            <p:spPr bwMode="auto">
              <a:xfrm>
                <a:off x="3507505" y="3249483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2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14352CF8-B5BA-4073-AC3B-82410A323E0D}"/>
                  </a:ext>
                </a:extLst>
              </p:cNvPr>
              <p:cNvSpPr txBox="1"/>
              <p:nvPr/>
            </p:nvSpPr>
            <p:spPr bwMode="auto">
              <a:xfrm>
                <a:off x="2303259" y="4294598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3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C93C025-3BDE-4BE8-81ED-8E7759232EEE}"/>
                  </a:ext>
                </a:extLst>
              </p:cNvPr>
              <p:cNvSpPr txBox="1"/>
              <p:nvPr/>
            </p:nvSpPr>
            <p:spPr bwMode="auto">
              <a:xfrm>
                <a:off x="3333236" y="4056693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5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38AC9F0-6667-4AA8-8590-7F6E0EA33667}"/>
                  </a:ext>
                </a:extLst>
              </p:cNvPr>
              <p:cNvSpPr txBox="1"/>
              <p:nvPr/>
            </p:nvSpPr>
            <p:spPr bwMode="auto">
              <a:xfrm>
                <a:off x="3530908" y="5418223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4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4D85EA44-16A1-41D8-8DFD-C95A039907DA}"/>
                  </a:ext>
                </a:extLst>
              </p:cNvPr>
              <p:cNvSpPr txBox="1"/>
              <p:nvPr/>
            </p:nvSpPr>
            <p:spPr bwMode="auto">
              <a:xfrm>
                <a:off x="5217721" y="3249483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6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538CED4E-E44D-4FCE-9898-D2B2CC5EDFF4}"/>
                  </a:ext>
                </a:extLst>
              </p:cNvPr>
              <p:cNvSpPr txBox="1"/>
              <p:nvPr/>
            </p:nvSpPr>
            <p:spPr bwMode="auto">
              <a:xfrm>
                <a:off x="5078459" y="4018351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9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3FA834AD-E290-4FBD-B1AD-727C93BF43CB}"/>
                  </a:ext>
                </a:extLst>
              </p:cNvPr>
              <p:cNvSpPr txBox="1"/>
              <p:nvPr/>
            </p:nvSpPr>
            <p:spPr bwMode="auto">
              <a:xfrm>
                <a:off x="5238999" y="5404641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8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p:grp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45FDCB2D-B1F6-40D8-BA28-5FC9C1DE0D71}"/>
              </a:ext>
            </a:extLst>
          </p:cNvPr>
          <p:cNvGrpSpPr/>
          <p:nvPr/>
        </p:nvGrpSpPr>
        <p:grpSpPr>
          <a:xfrm>
            <a:off x="2834421" y="5639800"/>
            <a:ext cx="4770028" cy="745239"/>
            <a:chOff x="2834421" y="5639800"/>
            <a:chExt cx="4770028" cy="745239"/>
          </a:xfrm>
        </p:grpSpPr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524D644D-77F3-4B25-A60D-C214DFDC3D1B}"/>
                </a:ext>
              </a:extLst>
            </p:cNvPr>
            <p:cNvSpPr txBox="1"/>
            <p:nvPr/>
          </p:nvSpPr>
          <p:spPr bwMode="auto">
            <a:xfrm>
              <a:off x="2834421" y="5639800"/>
              <a:ext cx="4151711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600" b="1" kern="0" dirty="0">
                  <a:solidFill>
                    <a:srgbClr val="FF0000"/>
                  </a:solidFill>
                  <a:ea typeface="+mj-ea"/>
                  <a:cs typeface="+mj-cs"/>
                </a:rPr>
                <a:t>Then start to get labels from your neighbors</a:t>
              </a:r>
              <a:endPara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C9862334-1A2C-48FB-AAF6-D79B0DC3AB85}"/>
                    </a:ext>
                  </a:extLst>
                </p:cNvPr>
                <p:cNvSpPr txBox="1"/>
                <p:nvPr/>
              </p:nvSpPr>
              <p:spPr bwMode="auto">
                <a:xfrm>
                  <a:off x="2859589" y="6036232"/>
                  <a:ext cx="4744860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ea typeface="+mj-ea"/>
                      <a:cs typeface="+mj-cs"/>
                    </a:rPr>
                    <a:t>Random </a:t>
                  </a:r>
                  <a:r>
                    <a:rPr kumimoji="1" lang="en-US" altLang="zh-TW" sz="1600" b="1" kern="0" noProof="0" dirty="0">
                      <a:solidFill>
                        <a:srgbClr val="FF0000"/>
                      </a:solidFill>
                      <a:ea typeface="+mj-ea"/>
                      <a:cs typeface="+mj-cs"/>
                    </a:rPr>
                    <a:t>select</a:t>
                  </a:r>
                  <a:r>
                    <a: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ea typeface="+mj-ea"/>
                      <a:cs typeface="+mj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⇒</m:t>
                      </m:r>
                    </m:oMath>
                  </a14:m>
                  <a:r>
                    <a:rPr kumimoji="1" lang="zh-TW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ea typeface="+mj-ea"/>
                      <a:cs typeface="+mj-cs"/>
                    </a:rPr>
                    <a:t> </a:t>
                  </a:r>
                  <a:r>
                    <a:rPr kumimoji="1" lang="en-US" altLang="zh-TW" sz="1600" b="1" kern="0" dirty="0">
                      <a:solidFill>
                        <a:srgbClr val="FF0000"/>
                      </a:solidFill>
                      <a:ea typeface="+mj-ea"/>
                      <a:cs typeface="+mj-cs"/>
                    </a:rPr>
                    <a:t>Results not really the same</a:t>
                  </a:r>
                  <a:r>
                    <a:rPr kumimoji="1" lang="en-US" altLang="zh-TW" sz="1600" b="1" i="0" u="none" strike="noStrike" kern="0" cap="none" spc="0" normalizeH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ea typeface="+mj-ea"/>
                      <a:cs typeface="+mj-cs"/>
                    </a:rPr>
                    <a:t> !!!</a:t>
                  </a:r>
                  <a:endParaRPr kumimoji="1" lang="zh-TW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C9862334-1A2C-48FB-AAF6-D79B0DC3A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59589" y="6036232"/>
                  <a:ext cx="4744860" cy="348807"/>
                </a:xfrm>
                <a:prstGeom prst="rect">
                  <a:avLst/>
                </a:prstGeom>
                <a:blipFill>
                  <a:blip r:embed="rId2"/>
                  <a:stretch>
                    <a:fillRect l="-514" t="-1754" b="-2280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BE1D2B8-87F5-4883-A84B-6E24257B5242}"/>
              </a:ext>
            </a:extLst>
          </p:cNvPr>
          <p:cNvGrpSpPr/>
          <p:nvPr/>
        </p:nvGrpSpPr>
        <p:grpSpPr>
          <a:xfrm>
            <a:off x="342828" y="2946403"/>
            <a:ext cx="6739461" cy="3028016"/>
            <a:chOff x="342828" y="2946403"/>
            <a:chExt cx="6739461" cy="3028016"/>
          </a:xfrm>
        </p:grpSpPr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E45CF487-1364-4CAE-9394-9C47574E925A}"/>
                </a:ext>
              </a:extLst>
            </p:cNvPr>
            <p:cNvSpPr txBox="1"/>
            <p:nvPr/>
          </p:nvSpPr>
          <p:spPr bwMode="auto">
            <a:xfrm>
              <a:off x="342828" y="2946403"/>
              <a:ext cx="4151711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600" b="1" kern="0" dirty="0">
                  <a:solidFill>
                    <a:srgbClr val="FF0000"/>
                  </a:solidFill>
                  <a:ea typeface="+mj-ea"/>
                  <a:cs typeface="+mj-cs"/>
                </a:rPr>
                <a:t>We assume start from node 5</a:t>
              </a:r>
              <a:endPara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6326CF64-1FAD-4D35-9918-CE44D2099DB3}"/>
                    </a:ext>
                  </a:extLst>
                </p:cNvPr>
                <p:cNvSpPr txBox="1"/>
                <p:nvPr/>
              </p:nvSpPr>
              <p:spPr bwMode="auto">
                <a:xfrm>
                  <a:off x="2930578" y="5625612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ea typeface="+mj-ea"/>
                      <a:cs typeface="+mj-cs"/>
                    </a:rPr>
                    <a:t>Node 5 gets label </a:t>
                  </a:r>
                  <a14:m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{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𝟐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𝟑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}</m:t>
                      </m:r>
                    </m:oMath>
                  </a14:m>
                  <a:endParaRPr kumimoji="1" lang="zh-TW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6326CF64-1FAD-4D35-9918-CE44D2099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30578" y="5625612"/>
                  <a:ext cx="4151711" cy="348807"/>
                </a:xfrm>
                <a:prstGeom prst="rect">
                  <a:avLst/>
                </a:prstGeom>
                <a:blipFill>
                  <a:blip r:embed="rId3"/>
                  <a:stretch>
                    <a:fillRect l="-587" t="-3509" b="-2105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8D60C86F-D467-43D7-880B-0E612B5621CA}"/>
              </a:ext>
            </a:extLst>
          </p:cNvPr>
          <p:cNvSpPr txBox="1"/>
          <p:nvPr/>
        </p:nvSpPr>
        <p:spPr bwMode="auto">
          <a:xfrm>
            <a:off x="2938117" y="5846200"/>
            <a:ext cx="4151711" cy="59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16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kern="0" dirty="0">
                <a:solidFill>
                  <a:srgbClr val="FF0000"/>
                </a:solidFill>
                <a:ea typeface="+mj-ea"/>
                <a:cs typeface="+mj-cs"/>
              </a:rPr>
              <a:t>Choose the label random if the maximum number of label are equal.</a:t>
            </a: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2E287EE1-52E7-4F54-85BA-9F7296C59BAF}"/>
              </a:ext>
            </a:extLst>
          </p:cNvPr>
          <p:cNvSpPr txBox="1"/>
          <p:nvPr/>
        </p:nvSpPr>
        <p:spPr bwMode="auto">
          <a:xfrm>
            <a:off x="2938117" y="5836035"/>
            <a:ext cx="4151711" cy="59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16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kern="0" dirty="0">
                <a:solidFill>
                  <a:srgbClr val="FF0000"/>
                </a:solidFill>
                <a:ea typeface="+mj-ea"/>
                <a:cs typeface="+mj-cs"/>
              </a:rPr>
              <a:t>Assume we randomly choose 2 as node 5’s dominate label.</a:t>
            </a:r>
            <a:endParaRPr kumimoji="1" lang="zh-TW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2B8D1759-E739-4A35-AD4F-1F26481DC5B5}"/>
              </a:ext>
            </a:extLst>
          </p:cNvPr>
          <p:cNvGrpSpPr/>
          <p:nvPr/>
        </p:nvGrpSpPr>
        <p:grpSpPr>
          <a:xfrm>
            <a:off x="2152915" y="3095095"/>
            <a:ext cx="4417773" cy="2425214"/>
            <a:chOff x="2303259" y="1243010"/>
            <a:chExt cx="4417773" cy="2425214"/>
          </a:xfrm>
        </p:grpSpPr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9A3702CB-827B-41CE-8348-A5AAA90ADCD5}"/>
                </a:ext>
              </a:extLst>
            </p:cNvPr>
            <p:cNvSpPr txBox="1"/>
            <p:nvPr/>
          </p:nvSpPr>
          <p:spPr bwMode="auto">
            <a:xfrm>
              <a:off x="6416039" y="2288125"/>
              <a:ext cx="304993" cy="256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7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endParaRPr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4999E9A0-98A8-495F-8F8A-6D9F06F17844}"/>
                </a:ext>
              </a:extLst>
            </p:cNvPr>
            <p:cNvGrpSpPr/>
            <p:nvPr/>
          </p:nvGrpSpPr>
          <p:grpSpPr>
            <a:xfrm>
              <a:off x="2303259" y="1243010"/>
              <a:ext cx="3240733" cy="2425214"/>
              <a:chOff x="2303259" y="1243010"/>
              <a:chExt cx="3240733" cy="2425214"/>
            </a:xfrm>
          </p:grpSpPr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6D4AA4CB-44B5-4611-A974-EC30DDB4953E}"/>
                  </a:ext>
                </a:extLst>
              </p:cNvPr>
              <p:cNvSpPr txBox="1"/>
              <p:nvPr/>
            </p:nvSpPr>
            <p:spPr bwMode="auto">
              <a:xfrm>
                <a:off x="4362613" y="1959622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kern="0" dirty="0">
                    <a:ea typeface="+mj-ea"/>
                    <a:cs typeface="+mj-cs"/>
                  </a:rPr>
                  <a:t>1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CEF5CB9A-47AE-4A47-B8C8-CDD0D6C252EE}"/>
                  </a:ext>
                </a:extLst>
              </p:cNvPr>
              <p:cNvSpPr txBox="1"/>
              <p:nvPr/>
            </p:nvSpPr>
            <p:spPr bwMode="auto">
              <a:xfrm>
                <a:off x="3507505" y="1243010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2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1AF99845-9F96-4DEB-8FC5-16E2818DB73E}"/>
                  </a:ext>
                </a:extLst>
              </p:cNvPr>
              <p:cNvSpPr txBox="1"/>
              <p:nvPr/>
            </p:nvSpPr>
            <p:spPr bwMode="auto">
              <a:xfrm>
                <a:off x="2303259" y="2288125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3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6AD44108-0E14-4C34-8134-809A609F132D}"/>
                  </a:ext>
                </a:extLst>
              </p:cNvPr>
              <p:cNvSpPr txBox="1"/>
              <p:nvPr/>
            </p:nvSpPr>
            <p:spPr bwMode="auto">
              <a:xfrm>
                <a:off x="3333236" y="2050220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kern="0" dirty="0">
                    <a:solidFill>
                      <a:srgbClr val="FF0000"/>
                    </a:solidFill>
                    <a:ea typeface="+mj-ea"/>
                    <a:cs typeface="+mj-cs"/>
                  </a:rPr>
                  <a:t>2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54DCA8B8-4E92-423A-BBCF-F22536A202EB}"/>
                  </a:ext>
                </a:extLst>
              </p:cNvPr>
              <p:cNvSpPr txBox="1"/>
              <p:nvPr/>
            </p:nvSpPr>
            <p:spPr bwMode="auto">
              <a:xfrm>
                <a:off x="3530908" y="3411750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4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3C85ED6-55B4-4419-A50E-9076B84E69C3}"/>
                  </a:ext>
                </a:extLst>
              </p:cNvPr>
              <p:cNvSpPr txBox="1"/>
              <p:nvPr/>
            </p:nvSpPr>
            <p:spPr bwMode="auto">
              <a:xfrm>
                <a:off x="5217721" y="1243010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6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CB9C427A-1AC1-4FD7-90ED-0A820918FAC2}"/>
                  </a:ext>
                </a:extLst>
              </p:cNvPr>
              <p:cNvSpPr txBox="1"/>
              <p:nvPr/>
            </p:nvSpPr>
            <p:spPr bwMode="auto">
              <a:xfrm>
                <a:off x="5078459" y="2011878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9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8811B16C-1EF4-4C3A-AD44-B4ADE8BFBAED}"/>
                  </a:ext>
                </a:extLst>
              </p:cNvPr>
              <p:cNvSpPr txBox="1"/>
              <p:nvPr/>
            </p:nvSpPr>
            <p:spPr bwMode="auto">
              <a:xfrm>
                <a:off x="5238999" y="3398168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8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p:grp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87A484C6-4BDF-4FD5-82E5-B985E59AF64F}"/>
              </a:ext>
            </a:extLst>
          </p:cNvPr>
          <p:cNvGrpSpPr/>
          <p:nvPr/>
        </p:nvGrpSpPr>
        <p:grpSpPr>
          <a:xfrm>
            <a:off x="347440" y="2939277"/>
            <a:ext cx="6739461" cy="3371584"/>
            <a:chOff x="342828" y="2946403"/>
            <a:chExt cx="6739461" cy="3371584"/>
          </a:xfrm>
        </p:grpSpPr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FDC42309-F81B-4B72-82A8-5F79B42F7931}"/>
                </a:ext>
              </a:extLst>
            </p:cNvPr>
            <p:cNvSpPr txBox="1"/>
            <p:nvPr/>
          </p:nvSpPr>
          <p:spPr bwMode="auto">
            <a:xfrm>
              <a:off x="342828" y="2946403"/>
              <a:ext cx="4151711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600" b="1" kern="0" dirty="0">
                  <a:solidFill>
                    <a:srgbClr val="FF0000"/>
                  </a:solidFill>
                  <a:ea typeface="+mj-ea"/>
                  <a:cs typeface="+mj-cs"/>
                </a:rPr>
                <a:t>We assume then consider node 1</a:t>
              </a:r>
              <a:endPara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9781001-8045-4041-ABDC-04B9AC99A17C}"/>
                    </a:ext>
                  </a:extLst>
                </p:cNvPr>
                <p:cNvSpPr txBox="1"/>
                <p:nvPr/>
              </p:nvSpPr>
              <p:spPr bwMode="auto">
                <a:xfrm>
                  <a:off x="2930578" y="5625612"/>
                  <a:ext cx="4151711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ea typeface="+mj-ea"/>
                      <a:cs typeface="+mj-cs"/>
                    </a:rPr>
                    <a:t>Node 1 gets label </a:t>
                  </a:r>
                  <a14:m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{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𝟐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𝟐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𝟒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𝟔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𝟖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𝟗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}</m:t>
                      </m:r>
                    </m:oMath>
                  </a14:m>
                  <a:endParaRPr kumimoji="1" lang="zh-TW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9781001-8045-4041-ABDC-04B9AC99A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30578" y="5625612"/>
                  <a:ext cx="4151711" cy="348807"/>
                </a:xfrm>
                <a:prstGeom prst="rect">
                  <a:avLst/>
                </a:prstGeom>
                <a:blipFill>
                  <a:blip r:embed="rId4"/>
                  <a:stretch>
                    <a:fillRect l="-440" t="-3509" b="-2105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739003E7-679C-41A5-BB21-657A957FC5EE}"/>
                </a:ext>
              </a:extLst>
            </p:cNvPr>
            <p:cNvSpPr txBox="1"/>
            <p:nvPr/>
          </p:nvSpPr>
          <p:spPr bwMode="auto">
            <a:xfrm>
              <a:off x="2930577" y="5969180"/>
              <a:ext cx="4151711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600" b="1" kern="0" dirty="0">
                  <a:solidFill>
                    <a:srgbClr val="FF0000"/>
                  </a:solidFill>
                  <a:ea typeface="+mj-ea"/>
                  <a:cs typeface="+mj-cs"/>
                </a:rPr>
                <a:t>We choose 2 as node 1’s dominate label.</a:t>
              </a:r>
              <a:endPara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</p:grpSp>
      <p:grpSp>
        <p:nvGrpSpPr>
          <p:cNvPr id="144" name="群組 143">
            <a:extLst>
              <a:ext uri="{FF2B5EF4-FFF2-40B4-BE49-F238E27FC236}">
                <a16:creationId xmlns:a16="http://schemas.microsoft.com/office/drawing/2014/main" id="{6D510CD7-1BEE-4C43-AF81-9EA7B335F609}"/>
              </a:ext>
            </a:extLst>
          </p:cNvPr>
          <p:cNvGrpSpPr/>
          <p:nvPr/>
        </p:nvGrpSpPr>
        <p:grpSpPr>
          <a:xfrm>
            <a:off x="2154703" y="3098011"/>
            <a:ext cx="4417773" cy="2425214"/>
            <a:chOff x="3976130" y="722229"/>
            <a:chExt cx="4417773" cy="2425214"/>
          </a:xfrm>
        </p:grpSpPr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528A2EB-6878-4CEF-95C3-39223504306D}"/>
                </a:ext>
              </a:extLst>
            </p:cNvPr>
            <p:cNvSpPr txBox="1"/>
            <p:nvPr/>
          </p:nvSpPr>
          <p:spPr bwMode="auto">
            <a:xfrm>
              <a:off x="6890592" y="722229"/>
              <a:ext cx="304993" cy="256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6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endParaRPr>
            </a:p>
          </p:txBody>
        </p: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1F8F572A-D5B4-451D-BF4A-9B1283842D3C}"/>
                </a:ext>
              </a:extLst>
            </p:cNvPr>
            <p:cNvGrpSpPr/>
            <p:nvPr/>
          </p:nvGrpSpPr>
          <p:grpSpPr>
            <a:xfrm>
              <a:off x="3976130" y="722229"/>
              <a:ext cx="4417773" cy="2425214"/>
              <a:chOff x="3976130" y="722229"/>
              <a:chExt cx="4417773" cy="2425214"/>
            </a:xfrm>
          </p:grpSpPr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2680C5D2-706C-455C-B55A-8CB0E0B2E7E5}"/>
                  </a:ext>
                </a:extLst>
              </p:cNvPr>
              <p:cNvSpPr txBox="1"/>
              <p:nvPr/>
            </p:nvSpPr>
            <p:spPr bwMode="auto">
              <a:xfrm>
                <a:off x="6035484" y="1438841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kern="0" dirty="0">
                    <a:solidFill>
                      <a:srgbClr val="FF0000"/>
                    </a:solidFill>
                    <a:ea typeface="+mj-ea"/>
                    <a:cs typeface="+mj-cs"/>
                  </a:rPr>
                  <a:t>2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B2C2BFA4-C6C4-4726-80C2-F55F56DDF6E9}"/>
                  </a:ext>
                </a:extLst>
              </p:cNvPr>
              <p:cNvSpPr txBox="1"/>
              <p:nvPr/>
            </p:nvSpPr>
            <p:spPr bwMode="auto">
              <a:xfrm>
                <a:off x="5180376" y="722229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2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DFE16FAE-99BE-48CD-BAC7-3594F6F0CB42}"/>
                  </a:ext>
                </a:extLst>
              </p:cNvPr>
              <p:cNvSpPr txBox="1"/>
              <p:nvPr/>
            </p:nvSpPr>
            <p:spPr bwMode="auto">
              <a:xfrm>
                <a:off x="3976130" y="1767344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3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8C07DF38-6890-489C-9BAB-45E568963550}"/>
                  </a:ext>
                </a:extLst>
              </p:cNvPr>
              <p:cNvSpPr txBox="1"/>
              <p:nvPr/>
            </p:nvSpPr>
            <p:spPr bwMode="auto">
              <a:xfrm>
                <a:off x="5006107" y="1529439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kern="0" dirty="0">
                    <a:ea typeface="+mj-ea"/>
                    <a:cs typeface="+mj-cs"/>
                  </a:rPr>
                  <a:t>2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BFCC26A0-BEC3-45EA-ACEA-F02C9157DD37}"/>
                  </a:ext>
                </a:extLst>
              </p:cNvPr>
              <p:cNvSpPr txBox="1"/>
              <p:nvPr/>
            </p:nvSpPr>
            <p:spPr bwMode="auto">
              <a:xfrm>
                <a:off x="5203779" y="2890969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4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287B36C8-BBA9-4F80-94F1-0C488C171A6E}"/>
                  </a:ext>
                </a:extLst>
              </p:cNvPr>
              <p:cNvSpPr txBox="1"/>
              <p:nvPr/>
            </p:nvSpPr>
            <p:spPr bwMode="auto">
              <a:xfrm>
                <a:off x="6751330" y="1491097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9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9A4A93B8-E759-4D8C-90F5-CA11FEB44023}"/>
                  </a:ext>
                </a:extLst>
              </p:cNvPr>
              <p:cNvSpPr txBox="1"/>
              <p:nvPr/>
            </p:nvSpPr>
            <p:spPr bwMode="auto">
              <a:xfrm>
                <a:off x="8088910" y="1767344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7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12B11E46-D582-43DE-9E93-FF81EFFFEE0F}"/>
                  </a:ext>
                </a:extLst>
              </p:cNvPr>
              <p:cNvSpPr txBox="1"/>
              <p:nvPr/>
            </p:nvSpPr>
            <p:spPr bwMode="auto">
              <a:xfrm>
                <a:off x="6911870" y="2877387"/>
                <a:ext cx="304993" cy="256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j-ea"/>
                    <a:cs typeface="+mj-cs"/>
                  </a:rPr>
                  <a:t>8</a:t>
                </a:r>
                <a:endParaRPr kumimoji="1" lang="zh-TW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24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2" grpId="1"/>
      <p:bldP spid="85" grpId="0"/>
      <p:bldP spid="85" grpId="1"/>
      <p:bldP spid="111" grpId="0"/>
      <p:bldP spid="1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50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Modularity ( My simulation )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0CCFEBA-2F1E-41AF-9745-1E09592BF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545" y="2112017"/>
            <a:ext cx="5756887" cy="439674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2CD7CFB-6B7D-4FF0-94B2-52920B1AAFAD}"/>
              </a:ext>
            </a:extLst>
          </p:cNvPr>
          <p:cNvSpPr/>
          <p:nvPr/>
        </p:nvSpPr>
        <p:spPr>
          <a:xfrm>
            <a:off x="5255320" y="5844987"/>
            <a:ext cx="262759" cy="222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576F91D-568C-4763-837A-74DFED6279CE}"/>
              </a:ext>
            </a:extLst>
          </p:cNvPr>
          <p:cNvSpPr/>
          <p:nvPr/>
        </p:nvSpPr>
        <p:spPr>
          <a:xfrm>
            <a:off x="6716567" y="5844987"/>
            <a:ext cx="428304" cy="222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92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51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NMI ( thesis )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DC296DD-FD5E-4CD7-8A21-F17B3818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0" y="2982950"/>
            <a:ext cx="8806614" cy="205329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7DC6FCB-880D-4B16-8C59-916479DB8370}"/>
              </a:ext>
            </a:extLst>
          </p:cNvPr>
          <p:cNvSpPr/>
          <p:nvPr/>
        </p:nvSpPr>
        <p:spPr>
          <a:xfrm>
            <a:off x="1165412" y="2770246"/>
            <a:ext cx="510988" cy="2385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1541A6C-433D-4FF4-90DB-29D080A66B62}"/>
              </a:ext>
            </a:extLst>
          </p:cNvPr>
          <p:cNvSpPr/>
          <p:nvPr/>
        </p:nvSpPr>
        <p:spPr>
          <a:xfrm>
            <a:off x="2458746" y="2770246"/>
            <a:ext cx="510988" cy="2385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A5F2F71-D82B-4832-81F7-D6E3C00D67BA}"/>
              </a:ext>
            </a:extLst>
          </p:cNvPr>
          <p:cNvSpPr/>
          <p:nvPr/>
        </p:nvSpPr>
        <p:spPr>
          <a:xfrm>
            <a:off x="7728529" y="2770246"/>
            <a:ext cx="510988" cy="2385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74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52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NMI ( My simulation )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0017"/>
              </p:ext>
            </p:extLst>
          </p:nvPr>
        </p:nvGraphicFramePr>
        <p:xfrm>
          <a:off x="990124" y="2255983"/>
          <a:ext cx="7243520" cy="3490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8704">
                  <a:extLst>
                    <a:ext uri="{9D8B030D-6E8A-4147-A177-3AD203B41FA5}">
                      <a16:colId xmlns:a16="http://schemas.microsoft.com/office/drawing/2014/main" val="3208456587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519515265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1597376970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288521432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876203604"/>
                    </a:ext>
                  </a:extLst>
                </a:gridCol>
              </a:tblGrid>
              <a:tr h="69047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DPNLP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Lvn_ran_ver2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(10000)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68508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Karate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0.6374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0.6892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0.6994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44236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Dolphin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0.8539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0.4353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0.4155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0.4238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597312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Football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0.2282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0.2145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0.2502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0.2508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153123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Polbooks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0.5659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0.5404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0.5670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0.5723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9067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DBLP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0.323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0.3469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0.5715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0.5829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34200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Amazon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0.6453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0.5084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0.6547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0.6547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29484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Youtube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0.0207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0.0575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0.0456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0.0476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530879"/>
                  </a:ext>
                </a:extLst>
              </a:tr>
            </a:tbl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732360" y="2371895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Algo</a:t>
            </a:r>
            <a:endParaRPr lang="zh-TW" altLang="en-US" sz="15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36765" y="2625633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Dataset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34016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53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NMI ( My simulation )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E726E2-D668-41EB-8C69-9F5DB497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41" y="2188640"/>
            <a:ext cx="5784118" cy="439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4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54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Results stable</a:t>
            </a:r>
            <a:r>
              <a:rPr lang="zh-TW" altLang="en-US" sz="2160" dirty="0"/>
              <a:t> </a:t>
            </a:r>
            <a:r>
              <a:rPr lang="en-US" altLang="zh-TW" sz="2160" dirty="0"/>
              <a:t>( thesis )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7D9B3F4-8C15-424A-80F7-58A2DB30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69" y="2270902"/>
            <a:ext cx="8096955" cy="413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1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55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1AE25C6D-F5A5-4570-8FE3-DCC2846A22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8959" lvl="1" indent="-238959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  <a:buFont typeface="Wingdings" pitchFamily="2" charset="2"/>
                  <a:buChar char="u"/>
                </a:pPr>
                <a:r>
                  <a:rPr lang="en-US" altLang="zh-TW" sz="2160" dirty="0"/>
                  <a:t>Results stable (</a:t>
                </a:r>
                <a14:m>
                  <m:oMath xmlns:m="http://schemas.openxmlformats.org/officeDocument/2006/math">
                    <m:r>
                      <a:rPr lang="en-US" altLang="zh-TW" sz="21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𝑀𝑜𝑑𝑢𝑙𝑎𝑟𝑖𝑡𝑦</m:t>
                    </m:r>
                  </m:oMath>
                </a14:m>
                <a:r>
                  <a:rPr lang="en-US" altLang="zh-TW" sz="2160" dirty="0"/>
                  <a:t>) ( My simulation ) :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</p:txBody>
          </p:sp>
        </mc:Choice>
        <mc:Fallback xmlns="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1AE25C6D-F5A5-4570-8FE3-DCC2846A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  <a:blipFill>
                <a:blip r:embed="rId2"/>
                <a:stretch>
                  <a:fillRect l="-208" t="-8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867243"/>
              </p:ext>
            </p:extLst>
          </p:nvPr>
        </p:nvGraphicFramePr>
        <p:xfrm>
          <a:off x="910356" y="2255983"/>
          <a:ext cx="7243520" cy="3490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8704">
                  <a:extLst>
                    <a:ext uri="{9D8B030D-6E8A-4147-A177-3AD203B41FA5}">
                      <a16:colId xmlns:a16="http://schemas.microsoft.com/office/drawing/2014/main" val="3208456587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519515265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1597376970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288521432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876203604"/>
                    </a:ext>
                  </a:extLst>
                </a:gridCol>
              </a:tblGrid>
              <a:tr h="69047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DPNLP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Lvn_ran_ver2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(10000)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68508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Karate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0.0464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0.4151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44236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Dolphin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0.0588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0.0446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0.1647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0.0818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597312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Football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0.0751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0.03911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0.0499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0.0572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153123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Polbooks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0.0111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0.0423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0.0546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9067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DBLP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0.1982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0.0324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0.0316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34200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Amazon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0.0041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29484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Youtube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0.0007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0.0255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0.2751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0.4215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530879"/>
                  </a:ext>
                </a:extLst>
              </a:tr>
            </a:tbl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1652592" y="2371895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Algo</a:t>
            </a:r>
            <a:endParaRPr lang="zh-TW" altLang="en-US" sz="15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56997" y="2625633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Dataset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87797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56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1AE25C6D-F5A5-4570-8FE3-DCC2846A22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8959" lvl="1" indent="-238959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  <a:buFont typeface="Wingdings" pitchFamily="2" charset="2"/>
                  <a:buChar char="u"/>
                </a:pPr>
                <a:r>
                  <a:rPr lang="en-US" altLang="zh-TW" sz="2160" dirty="0"/>
                  <a:t>Results stable (</a:t>
                </a:r>
                <a14:m>
                  <m:oMath xmlns:m="http://schemas.openxmlformats.org/officeDocument/2006/math">
                    <m:r>
                      <a:rPr lang="en-US" altLang="zh-TW" sz="21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𝑁𝑀𝐼</m:t>
                    </m:r>
                  </m:oMath>
                </a14:m>
                <a:r>
                  <a:rPr lang="en-US" altLang="zh-TW" sz="2160" dirty="0"/>
                  <a:t>) ( My simulation ) :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</p:txBody>
          </p:sp>
        </mc:Choice>
        <mc:Fallback xmlns="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1AE25C6D-F5A5-4570-8FE3-DCC2846A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  <a:blipFill>
                <a:blip r:embed="rId2"/>
                <a:stretch>
                  <a:fillRect l="-208" t="-8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79567"/>
              </p:ext>
            </p:extLst>
          </p:nvPr>
        </p:nvGraphicFramePr>
        <p:xfrm>
          <a:off x="910356" y="2255983"/>
          <a:ext cx="7243520" cy="3490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8704">
                  <a:extLst>
                    <a:ext uri="{9D8B030D-6E8A-4147-A177-3AD203B41FA5}">
                      <a16:colId xmlns:a16="http://schemas.microsoft.com/office/drawing/2014/main" val="3208456587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519515265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1597376970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288521432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876203604"/>
                    </a:ext>
                  </a:extLst>
                </a:gridCol>
              </a:tblGrid>
              <a:tr h="69047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DPNLP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Lvn_ran_ver2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(10000)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68508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Karate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0.3029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44236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Dolphin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0.2126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0.1366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0.324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0.1956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597312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Football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0.0869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0.0849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153123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Polbooks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0.166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0.1288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0.1165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0.1091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9067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DBLP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0.0557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0.0718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0.0632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34200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Amazon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0.0084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0.0005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29484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Youtube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0.013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530879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1652592" y="2371895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Algo</a:t>
            </a:r>
            <a:endParaRPr lang="zh-TW" altLang="en-US" sz="15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956997" y="2625633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Dataset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73647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57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1AE25C6D-F5A5-4570-8FE3-DCC2846A22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8959" lvl="1" indent="-238959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  <a:buFont typeface="Wingdings" pitchFamily="2" charset="2"/>
                  <a:buChar char="u"/>
                </a:pPr>
                <a:r>
                  <a:rPr lang="en-US" altLang="zh-TW" sz="2160" dirty="0"/>
                  <a:t>Results stable (</a:t>
                </a:r>
                <a14:m>
                  <m:oMath xmlns:m="http://schemas.openxmlformats.org/officeDocument/2006/math">
                    <m:r>
                      <a:rPr lang="en-US" altLang="zh-TW" sz="21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216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</m:t>
                    </m:r>
                  </m:oMath>
                </a14:m>
                <a:r>
                  <a:rPr lang="en-US" altLang="zh-TW" sz="2160" dirty="0"/>
                  <a:t>) ( My simulation ) :</a:t>
                </a:r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  <a:p>
                <a:pPr marL="0" lvl="1" algn="l">
                  <a:lnSpc>
                    <a:spcPct val="10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endParaRPr lang="en-US" altLang="zh-TW" sz="2160" dirty="0"/>
              </a:p>
            </p:txBody>
          </p:sp>
        </mc:Choice>
        <mc:Fallback xmlns="">
          <p:sp>
            <p:nvSpPr>
              <p:cNvPr id="13" name="內容版面配置區 2">
                <a:extLst>
                  <a:ext uri="{FF2B5EF4-FFF2-40B4-BE49-F238E27FC236}">
                    <a16:creationId xmlns:a16="http://schemas.microsoft.com/office/drawing/2014/main" id="{1AE25C6D-F5A5-4570-8FE3-DCC2846A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  <a:blipFill>
                <a:blip r:embed="rId2"/>
                <a:stretch>
                  <a:fillRect l="-208" t="-8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227853"/>
              </p:ext>
            </p:extLst>
          </p:nvPr>
        </p:nvGraphicFramePr>
        <p:xfrm>
          <a:off x="910356" y="2255983"/>
          <a:ext cx="7243520" cy="3490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8704">
                  <a:extLst>
                    <a:ext uri="{9D8B030D-6E8A-4147-A177-3AD203B41FA5}">
                      <a16:colId xmlns:a16="http://schemas.microsoft.com/office/drawing/2014/main" val="3208456587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519515265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1597376970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288521432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876203604"/>
                    </a:ext>
                  </a:extLst>
                </a:gridCol>
              </a:tblGrid>
              <a:tr h="69047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DPNLP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Lvn_ran_ver2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(10000)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68508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Karate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44236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Dolphin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597312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Football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153123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Polbooks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9067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DBLP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474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3942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3273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34200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Amazon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198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262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29484"/>
                  </a:ext>
                </a:extLst>
              </a:tr>
              <a:tr h="400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Youtube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2030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8576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11898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530879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1652592" y="2371895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Algo</a:t>
            </a:r>
            <a:endParaRPr lang="zh-TW" altLang="en-US" sz="15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956997" y="2625633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Dataset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27481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58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Execution time ( in second ) ( thesis )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A5E25FA-3757-45F8-8E0C-0B836DCE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05" y="2052455"/>
            <a:ext cx="6728989" cy="453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5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59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Execution time ( in second ) ( My simulation )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462659"/>
              </p:ext>
            </p:extLst>
          </p:nvPr>
        </p:nvGraphicFramePr>
        <p:xfrm>
          <a:off x="225888" y="2136864"/>
          <a:ext cx="8692224" cy="3964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8704">
                  <a:extLst>
                    <a:ext uri="{9D8B030D-6E8A-4147-A177-3AD203B41FA5}">
                      <a16:colId xmlns:a16="http://schemas.microsoft.com/office/drawing/2014/main" val="3208456587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519515265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1597376970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821667807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288521432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876203604"/>
                    </a:ext>
                  </a:extLst>
                </a:gridCol>
              </a:tblGrid>
              <a:tr h="703523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DPNLP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Lvn_ran_ver2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Lvn_ran_ver1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(10000)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68508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Karate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0.000704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0.001684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0.001855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0.001026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44236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Dolphin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0.001749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0.002364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0.002806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0.002684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0.002935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597312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Football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0.007118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0.002925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0.003756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0.002515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0.002439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153123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Polbooks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0.002292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0.003143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0.003236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0.002669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0.002703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9067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DBLP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855.272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8.22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238.119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2157.135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227.054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34200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Amazon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1638.317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6.371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244.387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2029.773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203.662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29484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Youtube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2678.235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38.522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2257.96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6897.55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714.241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530879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LiveJournal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332.587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5899.219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8601.846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9297765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990124" y="2229020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Algo</a:t>
            </a:r>
            <a:endParaRPr lang="zh-TW" altLang="en-US" sz="15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94529" y="2482758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Dataset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52775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Introduction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6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2C049CF3-291A-4931-B2BA-922A912B4702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Label Propagation (2007)</a:t>
            </a:r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C8C38D1A-36CC-4229-86F4-533659BCCB65}"/>
              </a:ext>
            </a:extLst>
          </p:cNvPr>
          <p:cNvGrpSpPr/>
          <p:nvPr/>
        </p:nvGrpSpPr>
        <p:grpSpPr>
          <a:xfrm>
            <a:off x="833311" y="3095962"/>
            <a:ext cx="3493224" cy="2025245"/>
            <a:chOff x="2150859" y="3039087"/>
            <a:chExt cx="4417773" cy="2483210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71F0EF9E-B66C-48D2-878C-7B84A06F2AF3}"/>
                </a:ext>
              </a:extLst>
            </p:cNvPr>
            <p:cNvGrpSpPr/>
            <p:nvPr/>
          </p:nvGrpSpPr>
          <p:grpSpPr>
            <a:xfrm>
              <a:off x="2441111" y="3353558"/>
              <a:ext cx="3822529" cy="1861345"/>
              <a:chOff x="1526711" y="3144995"/>
              <a:chExt cx="4600838" cy="2103719"/>
            </a:xfrm>
          </p:grpSpPr>
          <p:sp>
            <p:nvSpPr>
              <p:cNvPr id="104" name="流程圖: 接點 103">
                <a:extLst>
                  <a:ext uri="{FF2B5EF4-FFF2-40B4-BE49-F238E27FC236}">
                    <a16:creationId xmlns:a16="http://schemas.microsoft.com/office/drawing/2014/main" id="{EDFD27D9-2914-4DD1-96C8-9C15288514B2}"/>
                  </a:ext>
                </a:extLst>
              </p:cNvPr>
              <p:cNvSpPr/>
              <p:nvPr/>
            </p:nvSpPr>
            <p:spPr>
              <a:xfrm>
                <a:off x="2555928" y="4813733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4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流程圖: 接點 104">
                <a:extLst>
                  <a:ext uri="{FF2B5EF4-FFF2-40B4-BE49-F238E27FC236}">
                    <a16:creationId xmlns:a16="http://schemas.microsoft.com/office/drawing/2014/main" id="{0959D455-45E1-453D-8CE7-3A7063158063}"/>
                  </a:ext>
                </a:extLst>
              </p:cNvPr>
              <p:cNvSpPr/>
              <p:nvPr/>
            </p:nvSpPr>
            <p:spPr>
              <a:xfrm>
                <a:off x="5643579" y="3972626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7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流程圖: 接點 105">
                <a:extLst>
                  <a:ext uri="{FF2B5EF4-FFF2-40B4-BE49-F238E27FC236}">
                    <a16:creationId xmlns:a16="http://schemas.microsoft.com/office/drawing/2014/main" id="{D3B84EB5-490C-4628-B2D6-FD4A01337F8C}"/>
                  </a:ext>
                </a:extLst>
              </p:cNvPr>
              <p:cNvSpPr/>
              <p:nvPr/>
            </p:nvSpPr>
            <p:spPr>
              <a:xfrm>
                <a:off x="1526711" y="3972627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3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流程圖: 接點 106">
                <a:extLst>
                  <a:ext uri="{FF2B5EF4-FFF2-40B4-BE49-F238E27FC236}">
                    <a16:creationId xmlns:a16="http://schemas.microsoft.com/office/drawing/2014/main" id="{5EB58C60-B7BF-4D08-8152-F22AB641FE01}"/>
                  </a:ext>
                </a:extLst>
              </p:cNvPr>
              <p:cNvSpPr/>
              <p:nvPr/>
            </p:nvSpPr>
            <p:spPr>
              <a:xfrm>
                <a:off x="4614362" y="3144995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6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流程圖: 接點 107">
                <a:extLst>
                  <a:ext uri="{FF2B5EF4-FFF2-40B4-BE49-F238E27FC236}">
                    <a16:creationId xmlns:a16="http://schemas.microsoft.com/office/drawing/2014/main" id="{4D81B55A-6B62-4275-B5DD-EB891D7CD219}"/>
                  </a:ext>
                </a:extLst>
              </p:cNvPr>
              <p:cNvSpPr/>
              <p:nvPr/>
            </p:nvSpPr>
            <p:spPr>
              <a:xfrm>
                <a:off x="2555928" y="3144995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2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流程圖: 接點 108">
                <a:extLst>
                  <a:ext uri="{FF2B5EF4-FFF2-40B4-BE49-F238E27FC236}">
                    <a16:creationId xmlns:a16="http://schemas.microsoft.com/office/drawing/2014/main" id="{8AF18644-C1B2-4FD9-9CC0-96F95B416E75}"/>
                  </a:ext>
                </a:extLst>
              </p:cNvPr>
              <p:cNvSpPr/>
              <p:nvPr/>
            </p:nvSpPr>
            <p:spPr>
              <a:xfrm>
                <a:off x="3585145" y="3972627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1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流程圖: 接點 109">
                <a:extLst>
                  <a:ext uri="{FF2B5EF4-FFF2-40B4-BE49-F238E27FC236}">
                    <a16:creationId xmlns:a16="http://schemas.microsoft.com/office/drawing/2014/main" id="{F3EAC667-E417-48DA-9C9B-9117F2146C53}"/>
                  </a:ext>
                </a:extLst>
              </p:cNvPr>
              <p:cNvSpPr/>
              <p:nvPr/>
            </p:nvSpPr>
            <p:spPr>
              <a:xfrm>
                <a:off x="4614362" y="4813732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8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流程圖: 接點 122">
                <a:extLst>
                  <a:ext uri="{FF2B5EF4-FFF2-40B4-BE49-F238E27FC236}">
                    <a16:creationId xmlns:a16="http://schemas.microsoft.com/office/drawing/2014/main" id="{85FF7CCE-116F-4DE1-80A0-381B2CF9AECB}"/>
                  </a:ext>
                </a:extLst>
              </p:cNvPr>
              <p:cNvSpPr/>
              <p:nvPr/>
            </p:nvSpPr>
            <p:spPr>
              <a:xfrm>
                <a:off x="4614362" y="3972627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9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流程圖: 接點 123">
                <a:extLst>
                  <a:ext uri="{FF2B5EF4-FFF2-40B4-BE49-F238E27FC236}">
                    <a16:creationId xmlns:a16="http://schemas.microsoft.com/office/drawing/2014/main" id="{C7A55346-6B29-43BD-B4A9-776A78AB2BD0}"/>
                  </a:ext>
                </a:extLst>
              </p:cNvPr>
              <p:cNvSpPr/>
              <p:nvPr/>
            </p:nvSpPr>
            <p:spPr>
              <a:xfrm>
                <a:off x="2555928" y="3979364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5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0E30D558-D9B5-4EDB-8ABB-9DBC9E2D8E7C}"/>
                  </a:ext>
                </a:extLst>
              </p:cNvPr>
              <p:cNvCxnSpPr>
                <a:stCxn id="124" idx="6"/>
                <a:endCxn id="109" idx="2"/>
              </p:cNvCxnSpPr>
              <p:nvPr/>
            </p:nvCxnSpPr>
            <p:spPr>
              <a:xfrm flipV="1">
                <a:off x="3039898" y="4190118"/>
                <a:ext cx="545247" cy="67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9E4A1537-D100-45FC-A836-A7F9675B15F1}"/>
                  </a:ext>
                </a:extLst>
              </p:cNvPr>
              <p:cNvCxnSpPr>
                <a:stCxn id="109" idx="6"/>
                <a:endCxn id="123" idx="2"/>
              </p:cNvCxnSpPr>
              <p:nvPr/>
            </p:nvCxnSpPr>
            <p:spPr>
              <a:xfrm>
                <a:off x="4069115" y="4190118"/>
                <a:ext cx="54524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38B3F9D6-9E2B-41C1-80D7-1E7F3B9CAB3A}"/>
                  </a:ext>
                </a:extLst>
              </p:cNvPr>
              <p:cNvCxnSpPr>
                <a:stCxn id="106" idx="6"/>
                <a:endCxn id="124" idx="2"/>
              </p:cNvCxnSpPr>
              <p:nvPr/>
            </p:nvCxnSpPr>
            <p:spPr>
              <a:xfrm>
                <a:off x="2010681" y="4190118"/>
                <a:ext cx="545247" cy="67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B634DE3D-CFC7-4B2E-9D7F-89FD78E366AF}"/>
                  </a:ext>
                </a:extLst>
              </p:cNvPr>
              <p:cNvCxnSpPr>
                <a:stCxn id="123" idx="6"/>
                <a:endCxn id="105" idx="2"/>
              </p:cNvCxnSpPr>
              <p:nvPr/>
            </p:nvCxnSpPr>
            <p:spPr>
              <a:xfrm flipV="1">
                <a:off x="5098332" y="4190117"/>
                <a:ext cx="54524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2497073-AE84-42A9-9846-EFC9D67B4F15}"/>
                  </a:ext>
                </a:extLst>
              </p:cNvPr>
              <p:cNvCxnSpPr>
                <a:stCxn id="108" idx="4"/>
                <a:endCxn id="124" idx="0"/>
              </p:cNvCxnSpPr>
              <p:nvPr/>
            </p:nvCxnSpPr>
            <p:spPr>
              <a:xfrm>
                <a:off x="2797913" y="3579976"/>
                <a:ext cx="0" cy="3993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FCBEB26D-49F4-430D-BF58-CC345280A764}"/>
                  </a:ext>
                </a:extLst>
              </p:cNvPr>
              <p:cNvCxnSpPr>
                <a:stCxn id="124" idx="4"/>
                <a:endCxn id="104" idx="0"/>
              </p:cNvCxnSpPr>
              <p:nvPr/>
            </p:nvCxnSpPr>
            <p:spPr>
              <a:xfrm>
                <a:off x="2797913" y="4414345"/>
                <a:ext cx="0" cy="3993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0172D4A3-CD92-4688-BFC0-AA9FE462879C}"/>
                  </a:ext>
                </a:extLst>
              </p:cNvPr>
              <p:cNvCxnSpPr>
                <a:stCxn id="107" idx="4"/>
                <a:endCxn id="123" idx="0"/>
              </p:cNvCxnSpPr>
              <p:nvPr/>
            </p:nvCxnSpPr>
            <p:spPr>
              <a:xfrm>
                <a:off x="4856347" y="3579976"/>
                <a:ext cx="0" cy="39265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0E770D59-BDD7-4977-B1A8-75D33621BB15}"/>
                  </a:ext>
                </a:extLst>
              </p:cNvPr>
              <p:cNvCxnSpPr>
                <a:stCxn id="123" idx="4"/>
                <a:endCxn id="110" idx="0"/>
              </p:cNvCxnSpPr>
              <p:nvPr/>
            </p:nvCxnSpPr>
            <p:spPr>
              <a:xfrm>
                <a:off x="4856347" y="4407608"/>
                <a:ext cx="0" cy="4061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284CFF67-9C81-4B0C-A405-CBA28B543632}"/>
                  </a:ext>
                </a:extLst>
              </p:cNvPr>
              <p:cNvCxnSpPr>
                <a:stCxn id="106" idx="7"/>
                <a:endCxn id="108" idx="3"/>
              </p:cNvCxnSpPr>
              <p:nvPr/>
            </p:nvCxnSpPr>
            <p:spPr>
              <a:xfrm flipV="1">
                <a:off x="1939805" y="3516275"/>
                <a:ext cx="686999" cy="5200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D5CDA3CC-210E-4376-8A94-8080CC32CEE4}"/>
                  </a:ext>
                </a:extLst>
              </p:cNvPr>
              <p:cNvCxnSpPr>
                <a:stCxn id="106" idx="5"/>
                <a:endCxn id="104" idx="1"/>
              </p:cNvCxnSpPr>
              <p:nvPr/>
            </p:nvCxnSpPr>
            <p:spPr>
              <a:xfrm>
                <a:off x="1939805" y="4343907"/>
                <a:ext cx="686999" cy="5335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線接點 149">
                <a:extLst>
                  <a:ext uri="{FF2B5EF4-FFF2-40B4-BE49-F238E27FC236}">
                    <a16:creationId xmlns:a16="http://schemas.microsoft.com/office/drawing/2014/main" id="{C5B91EB4-F0A2-443A-9792-802B1627704F}"/>
                  </a:ext>
                </a:extLst>
              </p:cNvPr>
              <p:cNvCxnSpPr>
                <a:stCxn id="108" idx="5"/>
                <a:endCxn id="109" idx="1"/>
              </p:cNvCxnSpPr>
              <p:nvPr/>
            </p:nvCxnSpPr>
            <p:spPr>
              <a:xfrm>
                <a:off x="2969022" y="3516275"/>
                <a:ext cx="686999" cy="5200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D9CF88C0-37B0-40D9-BB30-5716CF789E9A}"/>
                  </a:ext>
                </a:extLst>
              </p:cNvPr>
              <p:cNvCxnSpPr>
                <a:stCxn id="104" idx="7"/>
                <a:endCxn id="109" idx="3"/>
              </p:cNvCxnSpPr>
              <p:nvPr/>
            </p:nvCxnSpPr>
            <p:spPr>
              <a:xfrm flipV="1">
                <a:off x="2969022" y="4343907"/>
                <a:ext cx="686999" cy="5335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8E109D1F-48E4-45E5-A863-C09C7B604C1D}"/>
                  </a:ext>
                </a:extLst>
              </p:cNvPr>
              <p:cNvCxnSpPr>
                <a:stCxn id="109" idx="7"/>
                <a:endCxn id="107" idx="3"/>
              </p:cNvCxnSpPr>
              <p:nvPr/>
            </p:nvCxnSpPr>
            <p:spPr>
              <a:xfrm flipV="1">
                <a:off x="3998239" y="3516275"/>
                <a:ext cx="686999" cy="5200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C1890E07-FAF6-45EF-9272-2EE5FCCDD4E7}"/>
                  </a:ext>
                </a:extLst>
              </p:cNvPr>
              <p:cNvCxnSpPr>
                <a:stCxn id="107" idx="5"/>
                <a:endCxn id="105" idx="1"/>
              </p:cNvCxnSpPr>
              <p:nvPr/>
            </p:nvCxnSpPr>
            <p:spPr>
              <a:xfrm>
                <a:off x="5027456" y="3516275"/>
                <a:ext cx="686999" cy="5200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2D9C2B36-E0D7-479A-ACD4-86E692B6683D}"/>
                  </a:ext>
                </a:extLst>
              </p:cNvPr>
              <p:cNvCxnSpPr>
                <a:cxnSpLocks/>
                <a:stCxn id="109" idx="5"/>
                <a:endCxn id="110" idx="1"/>
              </p:cNvCxnSpPr>
              <p:nvPr/>
            </p:nvCxnSpPr>
            <p:spPr>
              <a:xfrm>
                <a:off x="3998239" y="4343907"/>
                <a:ext cx="686999" cy="5335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E13240EC-5CC0-4CC4-8991-30C405BCE159}"/>
                  </a:ext>
                </a:extLst>
              </p:cNvPr>
              <p:cNvCxnSpPr>
                <a:stCxn id="105" idx="3"/>
                <a:endCxn id="110" idx="7"/>
              </p:cNvCxnSpPr>
              <p:nvPr/>
            </p:nvCxnSpPr>
            <p:spPr>
              <a:xfrm flipH="1">
                <a:off x="5027456" y="4343906"/>
                <a:ext cx="686999" cy="5335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30FBDB35-60BC-48B1-A800-C1E97E7DC0AD}"/>
                </a:ext>
              </a:extLst>
            </p:cNvPr>
            <p:cNvSpPr txBox="1"/>
            <p:nvPr/>
          </p:nvSpPr>
          <p:spPr bwMode="auto">
            <a:xfrm>
              <a:off x="4210214" y="3755699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485541F7-5C17-48A9-9A62-53B7B255D0FF}"/>
                </a:ext>
              </a:extLst>
            </p:cNvPr>
            <p:cNvSpPr txBox="1"/>
            <p:nvPr/>
          </p:nvSpPr>
          <p:spPr bwMode="auto">
            <a:xfrm>
              <a:off x="3355105" y="3039087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kern="0" dirty="0">
                  <a:solidFill>
                    <a:srgbClr val="FF0000"/>
                  </a:solidFill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FDC0A1-3BEA-435C-9924-CAA806F4F6ED}"/>
                </a:ext>
              </a:extLst>
            </p:cNvPr>
            <p:cNvSpPr txBox="1"/>
            <p:nvPr/>
          </p:nvSpPr>
          <p:spPr bwMode="auto">
            <a:xfrm>
              <a:off x="2150859" y="4084202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F04CACA0-C79C-46EB-B93F-0B2BDDB96650}"/>
                </a:ext>
              </a:extLst>
            </p:cNvPr>
            <p:cNvSpPr txBox="1"/>
            <p:nvPr/>
          </p:nvSpPr>
          <p:spPr bwMode="auto">
            <a:xfrm>
              <a:off x="3180836" y="3846297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27976E0C-6249-4AD7-B38F-AAABAC4F1BEE}"/>
                </a:ext>
              </a:extLst>
            </p:cNvPr>
            <p:cNvSpPr txBox="1"/>
            <p:nvPr/>
          </p:nvSpPr>
          <p:spPr bwMode="auto">
            <a:xfrm>
              <a:off x="3378508" y="5207827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B2E9C43D-6802-4055-9B64-BC655ACD8612}"/>
                </a:ext>
              </a:extLst>
            </p:cNvPr>
            <p:cNvSpPr txBox="1"/>
            <p:nvPr/>
          </p:nvSpPr>
          <p:spPr bwMode="auto">
            <a:xfrm>
              <a:off x="5065321" y="3039087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8B271766-276D-4F92-B82D-31761F8F5B31}"/>
                </a:ext>
              </a:extLst>
            </p:cNvPr>
            <p:cNvSpPr txBox="1"/>
            <p:nvPr/>
          </p:nvSpPr>
          <p:spPr bwMode="auto">
            <a:xfrm>
              <a:off x="4926059" y="3807955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F1A321F0-F16B-4B28-AD6F-808FC85D3C49}"/>
                </a:ext>
              </a:extLst>
            </p:cNvPr>
            <p:cNvSpPr txBox="1"/>
            <p:nvPr/>
          </p:nvSpPr>
          <p:spPr bwMode="auto">
            <a:xfrm>
              <a:off x="6263639" y="4084202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kern="0" dirty="0">
                  <a:solidFill>
                    <a:srgbClr val="FF0000"/>
                  </a:solidFill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763E4FE5-31A7-4942-AFCD-01C2531D3048}"/>
                </a:ext>
              </a:extLst>
            </p:cNvPr>
            <p:cNvSpPr txBox="1"/>
            <p:nvPr/>
          </p:nvSpPr>
          <p:spPr bwMode="auto">
            <a:xfrm>
              <a:off x="5086599" y="5194245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</p:grp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6983BB83-2525-4CDF-8687-7FD59ECEE030}"/>
              </a:ext>
            </a:extLst>
          </p:cNvPr>
          <p:cNvGrpSpPr/>
          <p:nvPr/>
        </p:nvGrpSpPr>
        <p:grpSpPr>
          <a:xfrm>
            <a:off x="4738127" y="3110776"/>
            <a:ext cx="3493224" cy="2025245"/>
            <a:chOff x="2150859" y="3039087"/>
            <a:chExt cx="4417773" cy="2483210"/>
          </a:xfrm>
        </p:grpSpPr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582317B8-97E3-4744-A56F-85BBFDBA897C}"/>
                </a:ext>
              </a:extLst>
            </p:cNvPr>
            <p:cNvGrpSpPr/>
            <p:nvPr/>
          </p:nvGrpSpPr>
          <p:grpSpPr>
            <a:xfrm>
              <a:off x="2441111" y="3353558"/>
              <a:ext cx="3822529" cy="1861345"/>
              <a:chOff x="1526711" y="3144995"/>
              <a:chExt cx="4600838" cy="2103719"/>
            </a:xfrm>
          </p:grpSpPr>
          <p:sp>
            <p:nvSpPr>
              <p:cNvPr id="167" name="流程圖: 接點 166">
                <a:extLst>
                  <a:ext uri="{FF2B5EF4-FFF2-40B4-BE49-F238E27FC236}">
                    <a16:creationId xmlns:a16="http://schemas.microsoft.com/office/drawing/2014/main" id="{7A6311A0-B294-4793-9338-02482C389617}"/>
                  </a:ext>
                </a:extLst>
              </p:cNvPr>
              <p:cNvSpPr/>
              <p:nvPr/>
            </p:nvSpPr>
            <p:spPr>
              <a:xfrm>
                <a:off x="2555928" y="4813733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4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流程圖: 接點 167">
                <a:extLst>
                  <a:ext uri="{FF2B5EF4-FFF2-40B4-BE49-F238E27FC236}">
                    <a16:creationId xmlns:a16="http://schemas.microsoft.com/office/drawing/2014/main" id="{7DB13CE8-FA50-463C-9609-ED5473F1C93C}"/>
                  </a:ext>
                </a:extLst>
              </p:cNvPr>
              <p:cNvSpPr/>
              <p:nvPr/>
            </p:nvSpPr>
            <p:spPr>
              <a:xfrm>
                <a:off x="5643579" y="3972626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7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流程圖: 接點 168">
                <a:extLst>
                  <a:ext uri="{FF2B5EF4-FFF2-40B4-BE49-F238E27FC236}">
                    <a16:creationId xmlns:a16="http://schemas.microsoft.com/office/drawing/2014/main" id="{2507CA0A-0D16-42BE-A8F3-039EA3EDDD75}"/>
                  </a:ext>
                </a:extLst>
              </p:cNvPr>
              <p:cNvSpPr/>
              <p:nvPr/>
            </p:nvSpPr>
            <p:spPr>
              <a:xfrm>
                <a:off x="1526711" y="3972627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3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流程圖: 接點 169">
                <a:extLst>
                  <a:ext uri="{FF2B5EF4-FFF2-40B4-BE49-F238E27FC236}">
                    <a16:creationId xmlns:a16="http://schemas.microsoft.com/office/drawing/2014/main" id="{6568046E-B4CD-42AD-8744-92C9C6E5D7FF}"/>
                  </a:ext>
                </a:extLst>
              </p:cNvPr>
              <p:cNvSpPr/>
              <p:nvPr/>
            </p:nvSpPr>
            <p:spPr>
              <a:xfrm>
                <a:off x="4614362" y="3144995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6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流程圖: 接點 170">
                <a:extLst>
                  <a:ext uri="{FF2B5EF4-FFF2-40B4-BE49-F238E27FC236}">
                    <a16:creationId xmlns:a16="http://schemas.microsoft.com/office/drawing/2014/main" id="{BEB222D2-412E-4E9E-9557-599961B531AB}"/>
                  </a:ext>
                </a:extLst>
              </p:cNvPr>
              <p:cNvSpPr/>
              <p:nvPr/>
            </p:nvSpPr>
            <p:spPr>
              <a:xfrm>
                <a:off x="2555928" y="3144995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2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流程圖: 接點 171">
                <a:extLst>
                  <a:ext uri="{FF2B5EF4-FFF2-40B4-BE49-F238E27FC236}">
                    <a16:creationId xmlns:a16="http://schemas.microsoft.com/office/drawing/2014/main" id="{42D9524C-FC38-49BA-95DA-193A890A452B}"/>
                  </a:ext>
                </a:extLst>
              </p:cNvPr>
              <p:cNvSpPr/>
              <p:nvPr/>
            </p:nvSpPr>
            <p:spPr>
              <a:xfrm>
                <a:off x="3585145" y="3972627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1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流程圖: 接點 172">
                <a:extLst>
                  <a:ext uri="{FF2B5EF4-FFF2-40B4-BE49-F238E27FC236}">
                    <a16:creationId xmlns:a16="http://schemas.microsoft.com/office/drawing/2014/main" id="{58D7054A-98A7-4B4A-B66A-E0DD9ED33FB4}"/>
                  </a:ext>
                </a:extLst>
              </p:cNvPr>
              <p:cNvSpPr/>
              <p:nvPr/>
            </p:nvSpPr>
            <p:spPr>
              <a:xfrm>
                <a:off x="4614362" y="4813732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8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流程圖: 接點 173">
                <a:extLst>
                  <a:ext uri="{FF2B5EF4-FFF2-40B4-BE49-F238E27FC236}">
                    <a16:creationId xmlns:a16="http://schemas.microsoft.com/office/drawing/2014/main" id="{3F6FF972-FAED-444C-97F6-454E55F161B3}"/>
                  </a:ext>
                </a:extLst>
              </p:cNvPr>
              <p:cNvSpPr/>
              <p:nvPr/>
            </p:nvSpPr>
            <p:spPr>
              <a:xfrm>
                <a:off x="4614362" y="3972627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9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流程圖: 接點 174">
                <a:extLst>
                  <a:ext uri="{FF2B5EF4-FFF2-40B4-BE49-F238E27FC236}">
                    <a16:creationId xmlns:a16="http://schemas.microsoft.com/office/drawing/2014/main" id="{BC3E65D2-9CA1-42B1-88C1-02A8D89E9096}"/>
                  </a:ext>
                </a:extLst>
              </p:cNvPr>
              <p:cNvSpPr/>
              <p:nvPr/>
            </p:nvSpPr>
            <p:spPr>
              <a:xfrm>
                <a:off x="2555928" y="3979364"/>
                <a:ext cx="483970" cy="43498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b="1" dirty="0">
                    <a:solidFill>
                      <a:schemeClr val="tx1"/>
                    </a:solidFill>
                  </a:rPr>
                  <a:t>5</a:t>
                </a:r>
                <a:endParaRPr lang="zh-TW" altLang="en-US" sz="15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6" name="直線接點 175">
                <a:extLst>
                  <a:ext uri="{FF2B5EF4-FFF2-40B4-BE49-F238E27FC236}">
                    <a16:creationId xmlns:a16="http://schemas.microsoft.com/office/drawing/2014/main" id="{889DECF4-F548-4E87-BA45-E26F1F581288}"/>
                  </a:ext>
                </a:extLst>
              </p:cNvPr>
              <p:cNvCxnSpPr>
                <a:stCxn id="175" idx="6"/>
                <a:endCxn id="172" idx="2"/>
              </p:cNvCxnSpPr>
              <p:nvPr/>
            </p:nvCxnSpPr>
            <p:spPr>
              <a:xfrm flipV="1">
                <a:off x="3039898" y="4190118"/>
                <a:ext cx="545247" cy="67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直線接點 176">
                <a:extLst>
                  <a:ext uri="{FF2B5EF4-FFF2-40B4-BE49-F238E27FC236}">
                    <a16:creationId xmlns:a16="http://schemas.microsoft.com/office/drawing/2014/main" id="{34F4BBBC-4485-4FF5-A431-685D99BD864B}"/>
                  </a:ext>
                </a:extLst>
              </p:cNvPr>
              <p:cNvCxnSpPr>
                <a:stCxn id="172" idx="6"/>
                <a:endCxn id="174" idx="2"/>
              </p:cNvCxnSpPr>
              <p:nvPr/>
            </p:nvCxnSpPr>
            <p:spPr>
              <a:xfrm>
                <a:off x="4069115" y="4190118"/>
                <a:ext cx="54524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AC7F5680-346A-4502-875E-89353ADD308E}"/>
                  </a:ext>
                </a:extLst>
              </p:cNvPr>
              <p:cNvCxnSpPr>
                <a:stCxn id="169" idx="6"/>
                <a:endCxn id="175" idx="2"/>
              </p:cNvCxnSpPr>
              <p:nvPr/>
            </p:nvCxnSpPr>
            <p:spPr>
              <a:xfrm>
                <a:off x="2010681" y="4190118"/>
                <a:ext cx="545247" cy="67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F373FDEB-0B7E-4BCA-8FEB-73EA764E93F1}"/>
                  </a:ext>
                </a:extLst>
              </p:cNvPr>
              <p:cNvCxnSpPr>
                <a:stCxn id="174" idx="6"/>
                <a:endCxn id="168" idx="2"/>
              </p:cNvCxnSpPr>
              <p:nvPr/>
            </p:nvCxnSpPr>
            <p:spPr>
              <a:xfrm flipV="1">
                <a:off x="5098332" y="4190117"/>
                <a:ext cx="54524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C9E9E8A2-1A56-485F-ACD7-9112AC15EDA9}"/>
                  </a:ext>
                </a:extLst>
              </p:cNvPr>
              <p:cNvCxnSpPr>
                <a:stCxn id="171" idx="4"/>
                <a:endCxn id="175" idx="0"/>
              </p:cNvCxnSpPr>
              <p:nvPr/>
            </p:nvCxnSpPr>
            <p:spPr>
              <a:xfrm>
                <a:off x="2797913" y="3579976"/>
                <a:ext cx="0" cy="3993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9572C539-38D6-478B-8DBE-7B9F77D02F66}"/>
                  </a:ext>
                </a:extLst>
              </p:cNvPr>
              <p:cNvCxnSpPr>
                <a:stCxn id="175" idx="4"/>
                <a:endCxn id="167" idx="0"/>
              </p:cNvCxnSpPr>
              <p:nvPr/>
            </p:nvCxnSpPr>
            <p:spPr>
              <a:xfrm>
                <a:off x="2797913" y="4414345"/>
                <a:ext cx="0" cy="3993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57825850-C7B3-4472-B625-8375FCE26CD3}"/>
                  </a:ext>
                </a:extLst>
              </p:cNvPr>
              <p:cNvCxnSpPr>
                <a:stCxn id="170" idx="4"/>
                <a:endCxn id="174" idx="0"/>
              </p:cNvCxnSpPr>
              <p:nvPr/>
            </p:nvCxnSpPr>
            <p:spPr>
              <a:xfrm>
                <a:off x="4856347" y="3579976"/>
                <a:ext cx="0" cy="39265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86EB82EA-64BE-4D00-B38E-069D80DA7539}"/>
                  </a:ext>
                </a:extLst>
              </p:cNvPr>
              <p:cNvCxnSpPr>
                <a:stCxn id="174" idx="4"/>
                <a:endCxn id="173" idx="0"/>
              </p:cNvCxnSpPr>
              <p:nvPr/>
            </p:nvCxnSpPr>
            <p:spPr>
              <a:xfrm>
                <a:off x="4856347" y="4407608"/>
                <a:ext cx="0" cy="4061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741523B6-C076-4EEC-BD5E-86CCFB4125C2}"/>
                  </a:ext>
                </a:extLst>
              </p:cNvPr>
              <p:cNvCxnSpPr>
                <a:stCxn id="169" idx="7"/>
                <a:endCxn id="171" idx="3"/>
              </p:cNvCxnSpPr>
              <p:nvPr/>
            </p:nvCxnSpPr>
            <p:spPr>
              <a:xfrm flipV="1">
                <a:off x="1939805" y="3516275"/>
                <a:ext cx="686999" cy="5200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7C6DA58C-8021-4217-9D9E-9D07E9377194}"/>
                  </a:ext>
                </a:extLst>
              </p:cNvPr>
              <p:cNvCxnSpPr>
                <a:stCxn id="169" idx="5"/>
                <a:endCxn id="167" idx="1"/>
              </p:cNvCxnSpPr>
              <p:nvPr/>
            </p:nvCxnSpPr>
            <p:spPr>
              <a:xfrm>
                <a:off x="1939805" y="4343907"/>
                <a:ext cx="686999" cy="5335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05996903-2E2E-4356-BB9C-939D3A937DA5}"/>
                  </a:ext>
                </a:extLst>
              </p:cNvPr>
              <p:cNvCxnSpPr>
                <a:stCxn id="171" idx="5"/>
                <a:endCxn id="172" idx="1"/>
              </p:cNvCxnSpPr>
              <p:nvPr/>
            </p:nvCxnSpPr>
            <p:spPr>
              <a:xfrm>
                <a:off x="2969022" y="3516275"/>
                <a:ext cx="686999" cy="5200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FCC2ECFA-012C-4DDC-BAEB-D692E6A71F57}"/>
                  </a:ext>
                </a:extLst>
              </p:cNvPr>
              <p:cNvCxnSpPr>
                <a:stCxn id="167" idx="7"/>
                <a:endCxn id="172" idx="3"/>
              </p:cNvCxnSpPr>
              <p:nvPr/>
            </p:nvCxnSpPr>
            <p:spPr>
              <a:xfrm flipV="1">
                <a:off x="2969022" y="4343907"/>
                <a:ext cx="686999" cy="5335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>
                <a:extLst>
                  <a:ext uri="{FF2B5EF4-FFF2-40B4-BE49-F238E27FC236}">
                    <a16:creationId xmlns:a16="http://schemas.microsoft.com/office/drawing/2014/main" id="{6AAD7ACC-780B-4A72-BA38-2847A9046ABA}"/>
                  </a:ext>
                </a:extLst>
              </p:cNvPr>
              <p:cNvCxnSpPr>
                <a:stCxn id="172" idx="7"/>
                <a:endCxn id="170" idx="3"/>
              </p:cNvCxnSpPr>
              <p:nvPr/>
            </p:nvCxnSpPr>
            <p:spPr>
              <a:xfrm flipV="1">
                <a:off x="3998239" y="3516275"/>
                <a:ext cx="686999" cy="52005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09C10CD0-683E-4D79-9EBF-AF55DADF07FE}"/>
                  </a:ext>
                </a:extLst>
              </p:cNvPr>
              <p:cNvCxnSpPr>
                <a:stCxn id="170" idx="5"/>
                <a:endCxn id="168" idx="1"/>
              </p:cNvCxnSpPr>
              <p:nvPr/>
            </p:nvCxnSpPr>
            <p:spPr>
              <a:xfrm>
                <a:off x="5027456" y="3516275"/>
                <a:ext cx="686999" cy="5200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>
                <a:extLst>
                  <a:ext uri="{FF2B5EF4-FFF2-40B4-BE49-F238E27FC236}">
                    <a16:creationId xmlns:a16="http://schemas.microsoft.com/office/drawing/2014/main" id="{41F6F89C-93FB-4812-80FB-E1F8F6491AAB}"/>
                  </a:ext>
                </a:extLst>
              </p:cNvPr>
              <p:cNvCxnSpPr>
                <a:cxnSpLocks/>
                <a:stCxn id="172" idx="5"/>
                <a:endCxn id="173" idx="1"/>
              </p:cNvCxnSpPr>
              <p:nvPr/>
            </p:nvCxnSpPr>
            <p:spPr>
              <a:xfrm>
                <a:off x="3998239" y="4343907"/>
                <a:ext cx="686999" cy="5335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接點 190">
                <a:extLst>
                  <a:ext uri="{FF2B5EF4-FFF2-40B4-BE49-F238E27FC236}">
                    <a16:creationId xmlns:a16="http://schemas.microsoft.com/office/drawing/2014/main" id="{21D97E41-7973-4527-849E-3B753180CA4E}"/>
                  </a:ext>
                </a:extLst>
              </p:cNvPr>
              <p:cNvCxnSpPr>
                <a:stCxn id="168" idx="3"/>
                <a:endCxn id="173" idx="7"/>
              </p:cNvCxnSpPr>
              <p:nvPr/>
            </p:nvCxnSpPr>
            <p:spPr>
              <a:xfrm flipH="1">
                <a:off x="5027456" y="4343906"/>
                <a:ext cx="686999" cy="5335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8" name="文字方塊 157">
              <a:extLst>
                <a:ext uri="{FF2B5EF4-FFF2-40B4-BE49-F238E27FC236}">
                  <a16:creationId xmlns:a16="http://schemas.microsoft.com/office/drawing/2014/main" id="{065C96CB-D53E-4C40-86E0-BF6D20E27391}"/>
                </a:ext>
              </a:extLst>
            </p:cNvPr>
            <p:cNvSpPr txBox="1"/>
            <p:nvPr/>
          </p:nvSpPr>
          <p:spPr bwMode="auto">
            <a:xfrm>
              <a:off x="4210214" y="3755699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5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07691251-E6C0-4911-97FB-3C34C03725DB}"/>
                </a:ext>
              </a:extLst>
            </p:cNvPr>
            <p:cNvSpPr txBox="1"/>
            <p:nvPr/>
          </p:nvSpPr>
          <p:spPr bwMode="auto">
            <a:xfrm>
              <a:off x="3355105" y="3039087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kern="0" dirty="0">
                  <a:solidFill>
                    <a:srgbClr val="FF0000"/>
                  </a:solidFill>
                  <a:ea typeface="+mj-ea"/>
                  <a:cs typeface="+mj-cs"/>
                </a:rPr>
                <a:t>5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FAFCB7FE-FE44-4E73-8D12-2564B1B8EEBF}"/>
                </a:ext>
              </a:extLst>
            </p:cNvPr>
            <p:cNvSpPr txBox="1"/>
            <p:nvPr/>
          </p:nvSpPr>
          <p:spPr bwMode="auto">
            <a:xfrm>
              <a:off x="2150859" y="4084202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5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70D9E965-4FF6-4632-9B3B-1E255F2B5013}"/>
                </a:ext>
              </a:extLst>
            </p:cNvPr>
            <p:cNvSpPr txBox="1"/>
            <p:nvPr/>
          </p:nvSpPr>
          <p:spPr bwMode="auto">
            <a:xfrm>
              <a:off x="3180836" y="3846297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5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62" name="文字方塊 161">
              <a:extLst>
                <a:ext uri="{FF2B5EF4-FFF2-40B4-BE49-F238E27FC236}">
                  <a16:creationId xmlns:a16="http://schemas.microsoft.com/office/drawing/2014/main" id="{01EC45E6-FE1F-4517-8BBD-77D42C851DF2}"/>
                </a:ext>
              </a:extLst>
            </p:cNvPr>
            <p:cNvSpPr txBox="1"/>
            <p:nvPr/>
          </p:nvSpPr>
          <p:spPr bwMode="auto">
            <a:xfrm>
              <a:off x="3378508" y="5207827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5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A98BEB39-AD0C-4428-861E-F27C76469BC1}"/>
                </a:ext>
              </a:extLst>
            </p:cNvPr>
            <p:cNvSpPr txBox="1"/>
            <p:nvPr/>
          </p:nvSpPr>
          <p:spPr bwMode="auto">
            <a:xfrm>
              <a:off x="5065321" y="3039087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kern="0" dirty="0">
                  <a:solidFill>
                    <a:srgbClr val="FF0000"/>
                  </a:solidFill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64" name="文字方塊 163">
              <a:extLst>
                <a:ext uri="{FF2B5EF4-FFF2-40B4-BE49-F238E27FC236}">
                  <a16:creationId xmlns:a16="http://schemas.microsoft.com/office/drawing/2014/main" id="{D968791A-960B-4577-A272-2BAECDBC20B9}"/>
                </a:ext>
              </a:extLst>
            </p:cNvPr>
            <p:cNvSpPr txBox="1"/>
            <p:nvPr/>
          </p:nvSpPr>
          <p:spPr bwMode="auto">
            <a:xfrm>
              <a:off x="4926059" y="3807955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kern="0" dirty="0">
                  <a:solidFill>
                    <a:srgbClr val="FF0000"/>
                  </a:solidFill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9FC39D45-837A-492E-889A-9D82CBEBE3C3}"/>
                </a:ext>
              </a:extLst>
            </p:cNvPr>
            <p:cNvSpPr txBox="1"/>
            <p:nvPr/>
          </p:nvSpPr>
          <p:spPr bwMode="auto">
            <a:xfrm>
              <a:off x="6263639" y="4084202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9AE53DC6-8908-4058-883E-49FFFEB040F3}"/>
                </a:ext>
              </a:extLst>
            </p:cNvPr>
            <p:cNvSpPr txBox="1"/>
            <p:nvPr/>
          </p:nvSpPr>
          <p:spPr bwMode="auto">
            <a:xfrm>
              <a:off x="5086599" y="5194245"/>
              <a:ext cx="304993" cy="314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000" b="1" kern="0" dirty="0">
                  <a:solidFill>
                    <a:srgbClr val="FF0000"/>
                  </a:solidFill>
                  <a:ea typeface="+mj-ea"/>
                  <a:cs typeface="+mj-cs"/>
                </a:rPr>
                <a:t>9</a:t>
              </a:r>
              <a:endParaRPr kumimoji="1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endParaRPr>
            </a:p>
          </p:txBody>
        </p:sp>
      </p:grp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869C4D54-FB2A-49A4-AEB5-47B4FA455EFF}"/>
              </a:ext>
            </a:extLst>
          </p:cNvPr>
          <p:cNvSpPr txBox="1"/>
          <p:nvPr/>
        </p:nvSpPr>
        <p:spPr bwMode="auto">
          <a:xfrm>
            <a:off x="723437" y="2333302"/>
            <a:ext cx="4305371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16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rPr>
              <a:t>After times iterations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rPr>
              <a:t>could get some bad cases</a:t>
            </a:r>
            <a:endParaRPr kumimoji="1" lang="zh-TW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文字方塊 192">
                <a:extLst>
                  <a:ext uri="{FF2B5EF4-FFF2-40B4-BE49-F238E27FC236}">
                    <a16:creationId xmlns:a16="http://schemas.microsoft.com/office/drawing/2014/main" id="{12681F43-8C10-4FA0-8D59-27F9503081FB}"/>
                  </a:ext>
                </a:extLst>
              </p:cNvPr>
              <p:cNvSpPr txBox="1"/>
              <p:nvPr/>
            </p:nvSpPr>
            <p:spPr bwMode="auto">
              <a:xfrm>
                <a:off x="4766449" y="2331482"/>
                <a:ext cx="4151711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∵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𝒓𝒂𝒏𝒅𝒐𝒎𝒍𝒚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𝒄𝒉𝒐𝒐𝒔𝒆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𝒅𝒐𝒎𝒊𝒏𝒂𝒕𝒆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𝒍𝒂𝒃𝒆𝒍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93" name="文字方塊 192">
                <a:extLst>
                  <a:ext uri="{FF2B5EF4-FFF2-40B4-BE49-F238E27FC236}">
                    <a16:creationId xmlns:a16="http://schemas.microsoft.com/office/drawing/2014/main" id="{12681F43-8C10-4FA0-8D59-27F950308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6449" y="2331482"/>
                <a:ext cx="4151711" cy="348807"/>
              </a:xfrm>
              <a:prstGeom prst="rect">
                <a:avLst/>
              </a:prstGeom>
              <a:blipFill>
                <a:blip r:embed="rId2"/>
                <a:stretch>
                  <a:fillRect b="-86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字方塊 193">
                <a:extLst>
                  <a:ext uri="{FF2B5EF4-FFF2-40B4-BE49-F238E27FC236}">
                    <a16:creationId xmlns:a16="http://schemas.microsoft.com/office/drawing/2014/main" id="{248F8DD5-0892-4ABC-8AC6-B64926476FBF}"/>
                  </a:ext>
                </a:extLst>
              </p:cNvPr>
              <p:cNvSpPr txBox="1"/>
              <p:nvPr/>
            </p:nvSpPr>
            <p:spPr bwMode="auto">
              <a:xfrm>
                <a:off x="3999503" y="2709572"/>
                <a:ext cx="4151711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∴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𝒅𝒊𝒇𝒇𝒆𝒓𝒆𝒏𝒕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 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𝒓𝒆𝒔𝒖𝒍𝒕𝒔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94" name="文字方塊 193">
                <a:extLst>
                  <a:ext uri="{FF2B5EF4-FFF2-40B4-BE49-F238E27FC236}">
                    <a16:creationId xmlns:a16="http://schemas.microsoft.com/office/drawing/2014/main" id="{248F8DD5-0892-4ABC-8AC6-B64926476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9503" y="2709572"/>
                <a:ext cx="4151711" cy="348807"/>
              </a:xfrm>
              <a:prstGeom prst="rect">
                <a:avLst/>
              </a:prstGeom>
              <a:blipFill>
                <a:blip r:embed="rId3"/>
                <a:stretch>
                  <a:fillRect b="-86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5" name="圖片 194">
            <a:extLst>
              <a:ext uri="{FF2B5EF4-FFF2-40B4-BE49-F238E27FC236}">
                <a16:creationId xmlns:a16="http://schemas.microsoft.com/office/drawing/2014/main" id="{D61F38A8-4259-450F-9BCF-C2C1221BB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35" y="5210066"/>
            <a:ext cx="3535113" cy="1344248"/>
          </a:xfrm>
          <a:prstGeom prst="rect">
            <a:avLst/>
          </a:prstGeom>
        </p:spPr>
      </p:pic>
      <p:pic>
        <p:nvPicPr>
          <p:cNvPr id="196" name="圖片 195">
            <a:extLst>
              <a:ext uri="{FF2B5EF4-FFF2-40B4-BE49-F238E27FC236}">
                <a16:creationId xmlns:a16="http://schemas.microsoft.com/office/drawing/2014/main" id="{674D322D-908D-4ACD-BD95-2831F2861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92" y="5210066"/>
            <a:ext cx="3548039" cy="13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60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Execution time ( in second ) ( My simulation )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810762"/>
              </p:ext>
            </p:extLst>
          </p:nvPr>
        </p:nvGraphicFramePr>
        <p:xfrm>
          <a:off x="225888" y="2136864"/>
          <a:ext cx="8692224" cy="3964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8704">
                  <a:extLst>
                    <a:ext uri="{9D8B030D-6E8A-4147-A177-3AD203B41FA5}">
                      <a16:colId xmlns:a16="http://schemas.microsoft.com/office/drawing/2014/main" val="3208456587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519515265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1597376970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821667807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3288521432"/>
                    </a:ext>
                  </a:extLst>
                </a:gridCol>
                <a:gridCol w="1448704">
                  <a:extLst>
                    <a:ext uri="{9D8B030D-6E8A-4147-A177-3AD203B41FA5}">
                      <a16:colId xmlns:a16="http://schemas.microsoft.com/office/drawing/2014/main" val="876203604"/>
                    </a:ext>
                  </a:extLst>
                </a:gridCol>
              </a:tblGrid>
              <a:tr h="703523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DPNLP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Lvn_ran_ver2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Lvn_ran_ver1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(10000)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LPA</a:t>
                      </a:r>
                    </a:p>
                    <a:p>
                      <a:pPr algn="ctr"/>
                      <a:r>
                        <a:rPr lang="en-US" altLang="zh-TW" dirty="0"/>
                        <a:t>(1000)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68508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Karate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0.000704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0.001684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0.001855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0.001026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044236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Dolphin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0.001749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0.002364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0.002806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0.002684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0.002935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597312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Football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0.007118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0.002925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0.003756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0.002515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0.002439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153123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Polbooks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0.002292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0.003143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0.003236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0.002669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0.002703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09067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DBLP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261.3211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8.0564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554.4795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2167.053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225.7736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534200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Amazon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184.3456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6.3486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708.148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2030.938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203.8571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29484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Youtube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159.7537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36.852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2257.96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6933.823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719.041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530879"/>
                  </a:ext>
                </a:extLst>
              </a:tr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LiveJournal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33929.436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316.8617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4378.32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9297765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990124" y="2229020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Algo</a:t>
            </a:r>
            <a:endParaRPr lang="zh-TW" altLang="en-US" sz="15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94529" y="2482758"/>
            <a:ext cx="112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Dataset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17858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Experiment &amp; Simulation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61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Execution time ( in second ) ( My simulation )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790C7F-D528-4C06-8FAD-ACD9A86E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45" y="1986407"/>
            <a:ext cx="6337144" cy="47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2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62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A0DFE765-4B86-4865-9ABD-9EBAE24C01F9}"/>
              </a:ext>
            </a:extLst>
          </p:cNvPr>
          <p:cNvSpPr txBox="1">
            <a:spLocks/>
          </p:cNvSpPr>
          <p:nvPr/>
        </p:nvSpPr>
        <p:spPr>
          <a:xfrm>
            <a:off x="499256" y="3276441"/>
            <a:ext cx="8153876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/>
              <a:t>Conclusion</a:t>
            </a:r>
            <a:endParaRPr lang="zh-TW" altLang="en-US" sz="4000" b="1" dirty="0"/>
          </a:p>
        </p:txBody>
      </p:sp>
      <p:sp>
        <p:nvSpPr>
          <p:cNvPr id="14" name="頁尾版面配置區 4">
            <a:extLst>
              <a:ext uri="{FF2B5EF4-FFF2-40B4-BE49-F238E27FC236}">
                <a16:creationId xmlns:a16="http://schemas.microsoft.com/office/drawing/2014/main" id="{7BD1884A-9738-4E55-8E92-892618D6704F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Conclusion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BDF2905-E2F0-4AD6-A6F0-10CDDE41D103}"/>
              </a:ext>
            </a:extLst>
          </p:cNvPr>
          <p:cNvSpPr txBox="1">
            <a:spLocks/>
          </p:cNvSpPr>
          <p:nvPr/>
        </p:nvSpPr>
        <p:spPr>
          <a:xfrm>
            <a:off x="990124" y="1612426"/>
            <a:ext cx="8153876" cy="467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en-US" altLang="zh-TW" b="1" dirty="0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63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AE25C6D-F5A5-4570-8FE3-DCC2846A226F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Pros of this paper :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Results are as same as possible</a:t>
            </a:r>
            <a:r>
              <a:rPr lang="zh-TW" altLang="en-US" sz="2160" dirty="0"/>
              <a:t> </a:t>
            </a:r>
            <a:r>
              <a:rPr lang="en-US" altLang="zh-TW" sz="2160" dirty="0"/>
              <a:t>in small dataset, in large dataset cause 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   my number of simulation wasn’t big enough to figure out.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</a:t>
            </a:r>
            <a:r>
              <a:rPr lang="zh-TW" altLang="en-US" sz="2160" dirty="0"/>
              <a:t> </a:t>
            </a:r>
            <a:r>
              <a:rPr lang="en-US" altLang="zh-TW" sz="2160" dirty="0"/>
              <a:t>Deal with the monster communities in LPA.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The idea of updating peripheral node decrease the number of node 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   doing label updating.</a:t>
            </a:r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endParaRPr lang="en-US" altLang="zh-TW" sz="2160" dirty="0"/>
          </a:p>
          <a:p>
            <a:pPr marL="0" lvl="1" algn="l">
              <a:lnSpc>
                <a:spcPct val="10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Ignore nodes with degree 1 and 2 could decrease the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31981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64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A0DFE765-4B86-4865-9ABD-9EBAE24C01F9}"/>
              </a:ext>
            </a:extLst>
          </p:cNvPr>
          <p:cNvSpPr txBox="1">
            <a:spLocks/>
          </p:cNvSpPr>
          <p:nvPr/>
        </p:nvSpPr>
        <p:spPr>
          <a:xfrm>
            <a:off x="499256" y="3276441"/>
            <a:ext cx="8153876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b="1" dirty="0"/>
              <a:t>Thanks for your listening</a:t>
            </a:r>
            <a:endParaRPr lang="zh-TW" altLang="en-US" sz="4000" b="1" dirty="0"/>
          </a:p>
        </p:txBody>
      </p:sp>
      <p:sp>
        <p:nvSpPr>
          <p:cNvPr id="14" name="頁尾版面配置區 4">
            <a:extLst>
              <a:ext uri="{FF2B5EF4-FFF2-40B4-BE49-F238E27FC236}">
                <a16:creationId xmlns:a16="http://schemas.microsoft.com/office/drawing/2014/main" id="{7BD1884A-9738-4E55-8E92-892618D6704F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73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Introduction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7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486507C9-033A-493D-BA64-772E0402EFB7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Zachary’s Karate Dataset : 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4FA2C15-BFDD-483E-A801-C61CD5302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93669"/>
            <a:ext cx="5284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900" dirty="0">
                <a:latin typeface="-apple-system"/>
              </a:rPr>
              <a:t>W. W. Zachary, </a:t>
            </a:r>
            <a:r>
              <a:rPr lang="en-US" altLang="zh-TW" sz="900" dirty="0" err="1">
                <a:latin typeface="-apple-system"/>
              </a:rPr>
              <a:t>Aninformation</a:t>
            </a:r>
            <a:r>
              <a:rPr lang="en-US" altLang="zh-TW" sz="900" dirty="0">
                <a:latin typeface="-apple-system"/>
              </a:rPr>
              <a:t> flow model for conflict and fission in small groups, Journal </a:t>
            </a:r>
            <a:r>
              <a:rPr lang="en-US" altLang="zh-TW" sz="900" dirty="0" err="1">
                <a:latin typeface="-apple-system"/>
              </a:rPr>
              <a:t>ofAnthropological</a:t>
            </a:r>
            <a:r>
              <a:rPr lang="en-US" altLang="zh-TW" sz="900" dirty="0">
                <a:latin typeface="-apple-system"/>
              </a:rPr>
              <a:t> Research 33, 452-473 (1977).</a:t>
            </a:r>
            <a:endParaRPr kumimoji="0" lang="zh-TW" altLang="zh-TW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9472ACB-C084-4540-9EA6-E2997DF37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1" t="4740" r="4950" b="4346"/>
          <a:stretch/>
        </p:blipFill>
        <p:spPr>
          <a:xfrm>
            <a:off x="2064327" y="2385533"/>
            <a:ext cx="5015345" cy="378888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5F50662-4874-4ED4-9BE5-54103D7F5B11}"/>
              </a:ext>
            </a:extLst>
          </p:cNvPr>
          <p:cNvSpPr txBox="1"/>
          <p:nvPr/>
        </p:nvSpPr>
        <p:spPr>
          <a:xfrm>
            <a:off x="3715230" y="1675900"/>
            <a:ext cx="236612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60" dirty="0">
                <a:solidFill>
                  <a:srgbClr val="FF0000"/>
                </a:solidFill>
              </a:rPr>
              <a:t>( Using LPA )</a:t>
            </a:r>
            <a:endParaRPr lang="zh-TW" altLang="en-US" sz="2160" dirty="0">
              <a:solidFill>
                <a:srgbClr val="FF0000"/>
              </a:solidFill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DE4F00F-A2C5-429E-A61A-2A713C6FDF36}"/>
              </a:ext>
            </a:extLst>
          </p:cNvPr>
          <p:cNvGrpSpPr/>
          <p:nvPr/>
        </p:nvGrpSpPr>
        <p:grpSpPr>
          <a:xfrm>
            <a:off x="1888750" y="2093623"/>
            <a:ext cx="5643035" cy="4396934"/>
            <a:chOff x="1669675" y="1950748"/>
            <a:chExt cx="5643035" cy="4396934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58A26B32-8C0D-4D7F-BBFD-6A17676B8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9675" y="1987878"/>
              <a:ext cx="2819272" cy="2195005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81018EA3-4BDD-41F8-8336-2C7786775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8472" y="1950748"/>
              <a:ext cx="2814238" cy="216983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4CAFC5E1-4D9E-4540-836C-1B74644C1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9900" y="4157711"/>
              <a:ext cx="2975340" cy="2189971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5F9A59E-348F-46EB-A97F-5CEE0458D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6858" y="4139180"/>
              <a:ext cx="2638415" cy="2037409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B157835E-5AC3-424B-98B0-5A2C9FC0FA80}"/>
              </a:ext>
            </a:extLst>
          </p:cNvPr>
          <p:cNvGrpSpPr/>
          <p:nvPr/>
        </p:nvGrpSpPr>
        <p:grpSpPr>
          <a:xfrm>
            <a:off x="-583206" y="2151115"/>
            <a:ext cx="12659927" cy="3030985"/>
            <a:chOff x="-802281" y="2151115"/>
            <a:chExt cx="12659927" cy="3030985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757920D-1B13-4FBA-9024-C369BE8842F5}"/>
                </a:ext>
              </a:extLst>
            </p:cNvPr>
            <p:cNvSpPr txBox="1"/>
            <p:nvPr/>
          </p:nvSpPr>
          <p:spPr bwMode="auto">
            <a:xfrm>
              <a:off x="287975" y="2151115"/>
              <a:ext cx="4530887" cy="34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97" tIns="50797" rIns="101597" bIns="50797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1016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600" b="1" kern="0" dirty="0">
                  <a:solidFill>
                    <a:srgbClr val="FF0000"/>
                  </a:solidFill>
                  <a:ea typeface="+mj-ea"/>
                  <a:cs typeface="+mj-cs"/>
                </a:rPr>
                <a:t>4</a:t>
              </a:r>
              <a:r>
                <a: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rPr>
                <a:t> different results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56F23751-0BAB-4249-820E-6EF31CCBCDB8}"/>
                    </a:ext>
                  </a:extLst>
                </p:cNvPr>
                <p:cNvSpPr txBox="1"/>
                <p:nvPr/>
              </p:nvSpPr>
              <p:spPr bwMode="auto">
                <a:xfrm>
                  <a:off x="7326759" y="4833292"/>
                  <a:ext cx="4530887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𝟔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%</m:t>
                      </m:r>
                    </m:oMath>
                  </a14:m>
                  <a:r>
                    <a:rPr kumimoji="1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ea typeface="+mj-ea"/>
                      <a:cs typeface="+mj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56F23751-0BAB-4249-820E-6EF31CCBCD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326759" y="4833292"/>
                  <a:ext cx="4530887" cy="3488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0161DE65-3C49-4A33-81AB-CD0ADD5D6CEA}"/>
                    </a:ext>
                  </a:extLst>
                </p:cNvPr>
                <p:cNvSpPr txBox="1"/>
                <p:nvPr/>
              </p:nvSpPr>
              <p:spPr bwMode="auto">
                <a:xfrm>
                  <a:off x="-802281" y="4833293"/>
                  <a:ext cx="4530887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𝟓𝟐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%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0161DE65-3C49-4A33-81AB-CD0ADD5D6C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802281" y="4833293"/>
                  <a:ext cx="4530887" cy="3488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4F013B90-DA8E-4434-A500-F288D117B04B}"/>
                    </a:ext>
                  </a:extLst>
                </p:cNvPr>
                <p:cNvSpPr txBox="1"/>
                <p:nvPr/>
              </p:nvSpPr>
              <p:spPr bwMode="auto">
                <a:xfrm>
                  <a:off x="-793094" y="3217710"/>
                  <a:ext cx="4530887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𝟑𝟗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%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4F013B90-DA8E-4434-A500-F288D117B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793094" y="3217710"/>
                  <a:ext cx="4530887" cy="3488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46CC9941-E73C-492F-A1F7-E9FFFFFD5B01}"/>
                    </a:ext>
                  </a:extLst>
                </p:cNvPr>
                <p:cNvSpPr txBox="1"/>
                <p:nvPr/>
              </p:nvSpPr>
              <p:spPr bwMode="auto">
                <a:xfrm>
                  <a:off x="5306953" y="3217709"/>
                  <a:ext cx="4530887" cy="3488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01597" tIns="50797" rIns="101597" bIns="50797" numCol="1" rtlCol="0" anchor="b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10160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𝟑</m:t>
                        </m:r>
                        <m:r>
                          <a:rPr kumimoji="1" lang="en-US" altLang="zh-TW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%</m:t>
                        </m:r>
                      </m:oMath>
                    </m:oMathPara>
                  </a14:m>
                  <a:endParaRPr kumimoji="1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46CC9941-E73C-492F-A1F7-E9FFFFFD5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06953" y="3217709"/>
                  <a:ext cx="4530887" cy="3488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7877D7F-7E52-4EED-93FF-DFC94A18D3B4}"/>
              </a:ext>
            </a:extLst>
          </p:cNvPr>
          <p:cNvSpPr txBox="1"/>
          <p:nvPr/>
        </p:nvSpPr>
        <p:spPr>
          <a:xfrm>
            <a:off x="3715230" y="1684366"/>
            <a:ext cx="236612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60" dirty="0">
                <a:solidFill>
                  <a:srgbClr val="FF0000"/>
                </a:solidFill>
              </a:rPr>
              <a:t>( Using DPNLP )</a:t>
            </a:r>
            <a:endParaRPr lang="zh-TW" altLang="en-US" sz="216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560B47D-A0EE-4A45-A8C8-AC3FD5BD66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5152" y="2226554"/>
            <a:ext cx="5420098" cy="4258649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A10B5BFA-F299-4C70-8A53-AA710A86CBB4}"/>
              </a:ext>
            </a:extLst>
          </p:cNvPr>
          <p:cNvSpPr txBox="1"/>
          <p:nvPr/>
        </p:nvSpPr>
        <p:spPr bwMode="auto">
          <a:xfrm>
            <a:off x="548469" y="2151114"/>
            <a:ext cx="4530887" cy="34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7" tIns="50797" rIns="101597" bIns="50797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16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+mj-cs"/>
              </a:rPr>
              <a:t>Only 1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588E330-3666-4971-A1B7-80178CB56A8E}"/>
                  </a:ext>
                </a:extLst>
              </p:cNvPr>
              <p:cNvSpPr txBox="1"/>
              <p:nvPr/>
            </p:nvSpPr>
            <p:spPr bwMode="auto">
              <a:xfrm>
                <a:off x="2592272" y="5140627"/>
                <a:ext cx="4530887" cy="348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1597" tIns="50797" rIns="101597" bIns="50797" numCol="1" rtlCol="0" anchor="b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10160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𝟏𝟎𝟎</m:t>
                      </m:r>
                      <m:r>
                        <a:rPr kumimoji="1" lang="en-US" altLang="zh-TW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%</m:t>
                      </m:r>
                    </m:oMath>
                  </m:oMathPara>
                </a14:m>
                <a:endParaRPr kumimoji="1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588E330-3666-4971-A1B7-80178CB5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2272" y="5140627"/>
                <a:ext cx="4530887" cy="3488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7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39" grpId="0"/>
      <p:bldP spid="42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Introduction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8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內容版面配置區 2">
                <a:extLst>
                  <a:ext uri="{FF2B5EF4-FFF2-40B4-BE49-F238E27FC236}">
                    <a16:creationId xmlns:a16="http://schemas.microsoft.com/office/drawing/2014/main" id="{D612E582-2BE2-4F64-B5D7-4ADBDAB679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8959" lvl="1" indent="-238959" algn="l">
                  <a:lnSpc>
                    <a:spcPct val="15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  <a:buFont typeface="Wingdings" pitchFamily="2" charset="2"/>
                  <a:buChar char="u"/>
                </a:pPr>
                <a:r>
                  <a:rPr lang="en-US" altLang="zh-TW" sz="2160" dirty="0"/>
                  <a:t>WHY ? </a:t>
                </a:r>
              </a:p>
              <a:p>
                <a:pPr marL="0" lvl="1" algn="l">
                  <a:lnSpc>
                    <a:spcPct val="15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- LPA results could be very different and low accuracy.</a:t>
                </a:r>
              </a:p>
              <a:p>
                <a:pPr marL="0" lvl="1" algn="l">
                  <a:lnSpc>
                    <a:spcPct val="15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- LPA could find monster communities.</a:t>
                </a:r>
              </a:p>
              <a:p>
                <a:pPr marL="0" lvl="1" algn="l">
                  <a:lnSpc>
                    <a:spcPct val="15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- LPA is not fast enough ( </a:t>
                </a:r>
                <a14:m>
                  <m:oMath xmlns:m="http://schemas.openxmlformats.org/officeDocument/2006/math">
                    <m:r>
                      <a:rPr lang="en-US" altLang="zh-TW" sz="216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en-US" altLang="zh-TW" sz="2160" dirty="0"/>
                  <a:t> can’t terminate until hit the max #interation)</a:t>
                </a:r>
              </a:p>
              <a:p>
                <a:pPr marL="238959" lvl="1" indent="-238959" algn="l">
                  <a:lnSpc>
                    <a:spcPct val="15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  <a:buFont typeface="Wingdings" pitchFamily="2" charset="2"/>
                  <a:buChar char="u"/>
                </a:pPr>
                <a:r>
                  <a:rPr lang="en-US" altLang="zh-TW" sz="2160" dirty="0"/>
                  <a:t>HOW ?</a:t>
                </a:r>
              </a:p>
              <a:p>
                <a:pPr marL="0" lvl="1" algn="l">
                  <a:lnSpc>
                    <a:spcPct val="15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- Find the initial community first then do LPA with peripheral nodes.</a:t>
                </a:r>
              </a:p>
              <a:p>
                <a:pPr marL="0" lvl="1" algn="l">
                  <a:lnSpc>
                    <a:spcPct val="150000"/>
                  </a:lnSpc>
                  <a:spcBef>
                    <a:spcPts val="524"/>
                  </a:spcBef>
                  <a:buClr>
                    <a:srgbClr val="C00000"/>
                  </a:buClr>
                  <a:buSzPct val="70000"/>
                </a:pPr>
                <a:r>
                  <a:rPr lang="en-US" altLang="zh-TW" sz="2160" dirty="0"/>
                  <a:t>    - Ignore nodes with degree 1 and 2 when finding initial and doing LPA. </a:t>
                </a:r>
              </a:p>
            </p:txBody>
          </p:sp>
        </mc:Choice>
        <mc:Fallback xmlns="">
          <p:sp>
            <p:nvSpPr>
              <p:cNvPr id="29" name="內容版面配置區 2">
                <a:extLst>
                  <a:ext uri="{FF2B5EF4-FFF2-40B4-BE49-F238E27FC236}">
                    <a16:creationId xmlns:a16="http://schemas.microsoft.com/office/drawing/2014/main" id="{D612E582-2BE2-4F64-B5D7-4ADBDAB67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6" y="1584145"/>
                <a:ext cx="8805037" cy="5147538"/>
              </a:xfrm>
              <a:prstGeom prst="rect">
                <a:avLst/>
              </a:prstGeom>
              <a:blipFill>
                <a:blip r:embed="rId3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2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58E2E1-78A9-4B14-A17C-CF68D4067D55}"/>
              </a:ext>
            </a:extLst>
          </p:cNvPr>
          <p:cNvSpPr/>
          <p:nvPr/>
        </p:nvSpPr>
        <p:spPr>
          <a:xfrm>
            <a:off x="0" y="1131217"/>
            <a:ext cx="9152389" cy="273377"/>
          </a:xfrm>
          <a:prstGeom prst="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9BFE14F-AED2-4A66-9FD4-2B5EDAC2668F}"/>
              </a:ext>
            </a:extLst>
          </p:cNvPr>
          <p:cNvSpPr txBox="1">
            <a:spLocks/>
          </p:cNvSpPr>
          <p:nvPr/>
        </p:nvSpPr>
        <p:spPr>
          <a:xfrm>
            <a:off x="495776" y="-210380"/>
            <a:ext cx="8152448" cy="134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170" b="1" dirty="0">
                <a:latin typeface="+mn-lt"/>
              </a:rPr>
              <a:t>Introduction</a:t>
            </a:r>
            <a:endParaRPr kumimoji="1" lang="zh-TW" altLang="en-US" sz="3170" b="1" dirty="0">
              <a:latin typeface="+mn-lt"/>
            </a:endParaRPr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8E2BFF0A-C448-4169-852C-F288D23433F4}"/>
              </a:ext>
            </a:extLst>
          </p:cNvPr>
          <p:cNvSpPr txBox="1">
            <a:spLocks/>
          </p:cNvSpPr>
          <p:nvPr/>
        </p:nvSpPr>
        <p:spPr>
          <a:xfrm>
            <a:off x="5937885" y="6493669"/>
            <a:ext cx="5420678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464646"/>
                </a:solidFill>
              </a:rPr>
              <a:t>2023/05/17</a:t>
            </a:r>
            <a:endParaRPr kumimoji="1" lang="zh-TW" altLang="zh-TW" dirty="0">
              <a:solidFill>
                <a:srgbClr val="46464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DFE351-A624-4EC1-B7D3-E5DD76E08E5A}"/>
              </a:ext>
            </a:extLst>
          </p:cNvPr>
          <p:cNvSpPr/>
          <p:nvPr/>
        </p:nvSpPr>
        <p:spPr>
          <a:xfrm>
            <a:off x="0" y="1131218"/>
            <a:ext cx="495776" cy="273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1CA7EB9-3ABE-472D-9615-1CE5DCBE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657505" y="1085343"/>
            <a:ext cx="2057400" cy="365125"/>
          </a:xfrm>
        </p:spPr>
        <p:txBody>
          <a:bodyPr/>
          <a:lstStyle/>
          <a:p>
            <a:fld id="{72D90804-E574-4772-8628-57AAC6893FB9}" type="slidenum">
              <a:rPr lang="zh-TW" altLang="en-US" sz="1500" smtClean="0">
                <a:solidFill>
                  <a:schemeClr val="bg1"/>
                </a:solidFill>
              </a:rPr>
              <a:t>9</a:t>
            </a:fld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D612E582-2BE2-4F64-B5D7-4ADBDAB67973}"/>
              </a:ext>
            </a:extLst>
          </p:cNvPr>
          <p:cNvSpPr txBox="1">
            <a:spLocks/>
          </p:cNvSpPr>
          <p:nvPr/>
        </p:nvSpPr>
        <p:spPr>
          <a:xfrm>
            <a:off x="495776" y="1584145"/>
            <a:ext cx="8805037" cy="51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Application ? </a:t>
            </a:r>
          </a:p>
          <a:p>
            <a:pPr marL="0" lvl="1" indent="0" algn="l">
              <a:lnSpc>
                <a:spcPct val="150000"/>
              </a:lnSpc>
              <a:spcBef>
                <a:spcPts val="524"/>
              </a:spcBef>
              <a:buClr>
                <a:schemeClr val="accent2"/>
              </a:buClr>
              <a:buNone/>
            </a:pPr>
            <a:r>
              <a:rPr lang="en-US" altLang="zh-TW" sz="2160" dirty="0">
                <a:cs typeface="+mn-cs"/>
              </a:rPr>
              <a:t> - Used in many network detection , for example :</a:t>
            </a:r>
          </a:p>
          <a:p>
            <a:pPr marL="0" lvl="1" indent="0" algn="l">
              <a:lnSpc>
                <a:spcPct val="150000"/>
              </a:lnSpc>
              <a:spcBef>
                <a:spcPts val="524"/>
              </a:spcBef>
              <a:buClr>
                <a:schemeClr val="accent2"/>
              </a:buClr>
              <a:buNone/>
            </a:pPr>
            <a:r>
              <a:rPr lang="en-US" altLang="zh-TW" sz="2160" dirty="0">
                <a:cs typeface="+mn-cs"/>
              </a:rPr>
              <a:t>        - social network , finding the relationship between humanity.</a:t>
            </a:r>
          </a:p>
          <a:p>
            <a:pPr marL="0" lvl="1" indent="0" algn="l">
              <a:lnSpc>
                <a:spcPct val="150000"/>
              </a:lnSpc>
              <a:spcBef>
                <a:spcPts val="524"/>
              </a:spcBef>
              <a:buClr>
                <a:schemeClr val="accent2"/>
              </a:buClr>
              <a:buNone/>
            </a:pPr>
            <a:r>
              <a:rPr lang="en-US" altLang="zh-TW" sz="2160" dirty="0">
                <a:cs typeface="+mn-cs"/>
              </a:rPr>
              <a:t>        - Biological network , finding the similar genome-wide. </a:t>
            </a:r>
            <a:r>
              <a:rPr lang="en-US" altLang="zh-TW" sz="2160" dirty="0"/>
              <a:t>    </a:t>
            </a:r>
          </a:p>
          <a:p>
            <a:pPr marL="238959" lvl="1" indent="-238959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  <a:buFont typeface="Wingdings" pitchFamily="2" charset="2"/>
              <a:buChar char="u"/>
            </a:pPr>
            <a:r>
              <a:rPr lang="en-US" altLang="zh-TW" sz="2160" dirty="0"/>
              <a:t>Improvement ?</a:t>
            </a:r>
          </a:p>
          <a:p>
            <a:pPr marL="0" lvl="1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The execution time. </a:t>
            </a:r>
          </a:p>
          <a:p>
            <a:pPr marL="0" lvl="1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The accuracy.</a:t>
            </a:r>
          </a:p>
          <a:p>
            <a:pPr marL="0" lvl="1" algn="l">
              <a:lnSpc>
                <a:spcPct val="150000"/>
              </a:lnSpc>
              <a:spcBef>
                <a:spcPts val="524"/>
              </a:spcBef>
              <a:buClr>
                <a:srgbClr val="C00000"/>
              </a:buClr>
              <a:buSzPct val="70000"/>
            </a:pPr>
            <a:r>
              <a:rPr lang="en-US" altLang="zh-TW" sz="2160" dirty="0"/>
              <a:t>    - Results become as similar as possible.</a:t>
            </a:r>
          </a:p>
        </p:txBody>
      </p:sp>
    </p:spTree>
    <p:extLst>
      <p:ext uri="{BB962C8B-B14F-4D97-AF65-F5344CB8AC3E}">
        <p14:creationId xmlns:p14="http://schemas.microsoft.com/office/powerpoint/2010/main" val="428278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3079</TotalTime>
  <Words>3884</Words>
  <Application>Microsoft Office PowerPoint</Application>
  <PresentationFormat>如螢幕大小 (4:3)</PresentationFormat>
  <Paragraphs>1542</Paragraphs>
  <Slides>64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2" baseType="lpstr">
      <vt:lpstr>-apple-system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鏡業 楊</dc:creator>
  <cp:lastModifiedBy>鏡業 楊</cp:lastModifiedBy>
  <cp:revision>133</cp:revision>
  <dcterms:created xsi:type="dcterms:W3CDTF">2023-05-14T04:14:43Z</dcterms:created>
  <dcterms:modified xsi:type="dcterms:W3CDTF">2023-06-09T01:58:05Z</dcterms:modified>
</cp:coreProperties>
</file>